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0" r:id="rId3"/>
    <p:sldId id="261" r:id="rId4"/>
    <p:sldId id="278" r:id="rId5"/>
    <p:sldId id="262" r:id="rId6"/>
    <p:sldId id="263" r:id="rId7"/>
    <p:sldId id="277" r:id="rId8"/>
    <p:sldId id="264" r:id="rId9"/>
    <p:sldId id="265" r:id="rId10"/>
    <p:sldId id="266" r:id="rId11"/>
    <p:sldId id="275" r:id="rId12"/>
    <p:sldId id="267" r:id="rId13"/>
    <p:sldId id="268" r:id="rId14"/>
    <p:sldId id="269" r:id="rId15"/>
    <p:sldId id="279" r:id="rId16"/>
    <p:sldId id="270" r:id="rId17"/>
    <p:sldId id="271" r:id="rId18"/>
    <p:sldId id="283" r:id="rId19"/>
    <p:sldId id="272" r:id="rId20"/>
    <p:sldId id="273" r:id="rId21"/>
    <p:sldId id="276" r:id="rId22"/>
    <p:sldId id="274" r:id="rId23"/>
    <p:sldId id="28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5C35"/>
    <a:srgbClr val="E7EA76"/>
    <a:srgbClr val="A9D18E"/>
    <a:srgbClr val="D6D22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38" autoAdjust="0"/>
    <p:restoredTop sz="94660"/>
  </p:normalViewPr>
  <p:slideViewPr>
    <p:cSldViewPr snapToGrid="0">
      <p:cViewPr varScale="1">
        <p:scale>
          <a:sx n="66" d="100"/>
          <a:sy n="66" d="100"/>
        </p:scale>
        <p:origin x="74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jpeg>
</file>

<file path=ppt/media/image12.png>
</file>

<file path=ppt/media/image13.png>
</file>

<file path=ppt/media/image14.jpg>
</file>

<file path=ppt/media/image2.JP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19458-56F0-4097-AE76-F61B317F5A8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4BCD6CF-7368-4459-9C37-CB49554F3B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8E911B8-ED82-4F20-8233-C2E21A2A807C}"/>
              </a:ext>
            </a:extLst>
          </p:cNvPr>
          <p:cNvSpPr>
            <a:spLocks noGrp="1"/>
          </p:cNvSpPr>
          <p:nvPr>
            <p:ph type="dt" sz="half" idx="10"/>
          </p:nvPr>
        </p:nvSpPr>
        <p:spPr/>
        <p:txBody>
          <a:bodyPr/>
          <a:lstStyle/>
          <a:p>
            <a:fld id="{16738B29-235A-44F9-91FA-BBE1BD22DED3}" type="datetimeFigureOut">
              <a:rPr lang="en-US" smtClean="0"/>
              <a:t>8/30/2020</a:t>
            </a:fld>
            <a:endParaRPr lang="en-US"/>
          </a:p>
        </p:txBody>
      </p:sp>
      <p:sp>
        <p:nvSpPr>
          <p:cNvPr id="5" name="Footer Placeholder 4">
            <a:extLst>
              <a:ext uri="{FF2B5EF4-FFF2-40B4-BE49-F238E27FC236}">
                <a16:creationId xmlns:a16="http://schemas.microsoft.com/office/drawing/2014/main" id="{82240424-98DF-4790-BBAD-AD9C7C3043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B79486-C8C5-40B6-8E57-551965A38E90}"/>
              </a:ext>
            </a:extLst>
          </p:cNvPr>
          <p:cNvSpPr>
            <a:spLocks noGrp="1"/>
          </p:cNvSpPr>
          <p:nvPr>
            <p:ph type="sldNum" sz="quarter" idx="12"/>
          </p:nvPr>
        </p:nvSpPr>
        <p:spPr/>
        <p:txBody>
          <a:bodyPr/>
          <a:lstStyle/>
          <a:p>
            <a:fld id="{CC2CE413-2517-4C3A-9320-A52289921EB5}" type="slidenum">
              <a:rPr lang="en-US" smtClean="0"/>
              <a:t>‹#›</a:t>
            </a:fld>
            <a:endParaRPr lang="en-US"/>
          </a:p>
        </p:txBody>
      </p:sp>
    </p:spTree>
    <p:extLst>
      <p:ext uri="{BB962C8B-B14F-4D97-AF65-F5344CB8AC3E}">
        <p14:creationId xmlns:p14="http://schemas.microsoft.com/office/powerpoint/2010/main" val="1694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B2EC4-BE49-4FF0-915E-BFDF21C6B3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ED5FA01-96D2-4D08-AC5B-29B78C38438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3104CC-5971-4F1A-8751-CF04CC8A03AA}"/>
              </a:ext>
            </a:extLst>
          </p:cNvPr>
          <p:cNvSpPr>
            <a:spLocks noGrp="1"/>
          </p:cNvSpPr>
          <p:nvPr>
            <p:ph type="dt" sz="half" idx="10"/>
          </p:nvPr>
        </p:nvSpPr>
        <p:spPr/>
        <p:txBody>
          <a:bodyPr/>
          <a:lstStyle/>
          <a:p>
            <a:fld id="{16738B29-235A-44F9-91FA-BBE1BD22DED3}" type="datetimeFigureOut">
              <a:rPr lang="en-US" smtClean="0"/>
              <a:t>8/30/2020</a:t>
            </a:fld>
            <a:endParaRPr lang="en-US"/>
          </a:p>
        </p:txBody>
      </p:sp>
      <p:sp>
        <p:nvSpPr>
          <p:cNvPr id="5" name="Footer Placeholder 4">
            <a:extLst>
              <a:ext uri="{FF2B5EF4-FFF2-40B4-BE49-F238E27FC236}">
                <a16:creationId xmlns:a16="http://schemas.microsoft.com/office/drawing/2014/main" id="{40B03A3A-8724-41B4-84E4-FA21AD1602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D14350-0C5D-4AD7-ADD0-76846C94CBA6}"/>
              </a:ext>
            </a:extLst>
          </p:cNvPr>
          <p:cNvSpPr>
            <a:spLocks noGrp="1"/>
          </p:cNvSpPr>
          <p:nvPr>
            <p:ph type="sldNum" sz="quarter" idx="12"/>
          </p:nvPr>
        </p:nvSpPr>
        <p:spPr/>
        <p:txBody>
          <a:bodyPr/>
          <a:lstStyle/>
          <a:p>
            <a:fld id="{CC2CE413-2517-4C3A-9320-A52289921EB5}" type="slidenum">
              <a:rPr lang="en-US" smtClean="0"/>
              <a:t>‹#›</a:t>
            </a:fld>
            <a:endParaRPr lang="en-US"/>
          </a:p>
        </p:txBody>
      </p:sp>
    </p:spTree>
    <p:extLst>
      <p:ext uri="{BB962C8B-B14F-4D97-AF65-F5344CB8AC3E}">
        <p14:creationId xmlns:p14="http://schemas.microsoft.com/office/powerpoint/2010/main" val="1631418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5A0470E-D211-48A3-8382-DF2CDB1448B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8A00740-874A-4CBB-ABE6-A9E8FA22C17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0A775A-87CB-461C-853C-9846A384B6C8}"/>
              </a:ext>
            </a:extLst>
          </p:cNvPr>
          <p:cNvSpPr>
            <a:spLocks noGrp="1"/>
          </p:cNvSpPr>
          <p:nvPr>
            <p:ph type="dt" sz="half" idx="10"/>
          </p:nvPr>
        </p:nvSpPr>
        <p:spPr/>
        <p:txBody>
          <a:bodyPr/>
          <a:lstStyle/>
          <a:p>
            <a:fld id="{16738B29-235A-44F9-91FA-BBE1BD22DED3}" type="datetimeFigureOut">
              <a:rPr lang="en-US" smtClean="0"/>
              <a:t>8/30/2020</a:t>
            </a:fld>
            <a:endParaRPr lang="en-US"/>
          </a:p>
        </p:txBody>
      </p:sp>
      <p:sp>
        <p:nvSpPr>
          <p:cNvPr id="5" name="Footer Placeholder 4">
            <a:extLst>
              <a:ext uri="{FF2B5EF4-FFF2-40B4-BE49-F238E27FC236}">
                <a16:creationId xmlns:a16="http://schemas.microsoft.com/office/drawing/2014/main" id="{FBB10EA0-825B-47F0-8508-62E8BA8927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8E06FA-6904-4EAC-9B95-78B334AE8B2D}"/>
              </a:ext>
            </a:extLst>
          </p:cNvPr>
          <p:cNvSpPr>
            <a:spLocks noGrp="1"/>
          </p:cNvSpPr>
          <p:nvPr>
            <p:ph type="sldNum" sz="quarter" idx="12"/>
          </p:nvPr>
        </p:nvSpPr>
        <p:spPr/>
        <p:txBody>
          <a:bodyPr/>
          <a:lstStyle/>
          <a:p>
            <a:fld id="{CC2CE413-2517-4C3A-9320-A52289921EB5}" type="slidenum">
              <a:rPr lang="en-US" smtClean="0"/>
              <a:t>‹#›</a:t>
            </a:fld>
            <a:endParaRPr lang="en-US"/>
          </a:p>
        </p:txBody>
      </p:sp>
    </p:spTree>
    <p:extLst>
      <p:ext uri="{BB962C8B-B14F-4D97-AF65-F5344CB8AC3E}">
        <p14:creationId xmlns:p14="http://schemas.microsoft.com/office/powerpoint/2010/main" val="1583534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3AB3A-A3B4-422E-9D55-A954B36425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0F68A4A-13EC-435F-B177-5334AE56F4C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74D0F4-677C-4DBC-9696-56FD7DEB8E60}"/>
              </a:ext>
            </a:extLst>
          </p:cNvPr>
          <p:cNvSpPr>
            <a:spLocks noGrp="1"/>
          </p:cNvSpPr>
          <p:nvPr>
            <p:ph type="dt" sz="half" idx="10"/>
          </p:nvPr>
        </p:nvSpPr>
        <p:spPr/>
        <p:txBody>
          <a:bodyPr/>
          <a:lstStyle/>
          <a:p>
            <a:fld id="{16738B29-235A-44F9-91FA-BBE1BD22DED3}" type="datetimeFigureOut">
              <a:rPr lang="en-US" smtClean="0"/>
              <a:t>8/30/2020</a:t>
            </a:fld>
            <a:endParaRPr lang="en-US"/>
          </a:p>
        </p:txBody>
      </p:sp>
      <p:sp>
        <p:nvSpPr>
          <p:cNvPr id="5" name="Footer Placeholder 4">
            <a:extLst>
              <a:ext uri="{FF2B5EF4-FFF2-40B4-BE49-F238E27FC236}">
                <a16:creationId xmlns:a16="http://schemas.microsoft.com/office/drawing/2014/main" id="{C69F7CA9-009F-499E-9163-32AECAB4DB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F50422-8DE7-470D-92EF-72BE49F0D69A}"/>
              </a:ext>
            </a:extLst>
          </p:cNvPr>
          <p:cNvSpPr>
            <a:spLocks noGrp="1"/>
          </p:cNvSpPr>
          <p:nvPr>
            <p:ph type="sldNum" sz="quarter" idx="12"/>
          </p:nvPr>
        </p:nvSpPr>
        <p:spPr/>
        <p:txBody>
          <a:bodyPr/>
          <a:lstStyle/>
          <a:p>
            <a:fld id="{CC2CE413-2517-4C3A-9320-A52289921EB5}" type="slidenum">
              <a:rPr lang="en-US" smtClean="0"/>
              <a:t>‹#›</a:t>
            </a:fld>
            <a:endParaRPr lang="en-US"/>
          </a:p>
        </p:txBody>
      </p:sp>
    </p:spTree>
    <p:extLst>
      <p:ext uri="{BB962C8B-B14F-4D97-AF65-F5344CB8AC3E}">
        <p14:creationId xmlns:p14="http://schemas.microsoft.com/office/powerpoint/2010/main" val="2159902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90700-2116-4192-922C-96FCDA5FB7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C459F5-EA5E-41BA-8CD3-24B186F5A8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2A45040-4754-4D53-BD46-292D55349895}"/>
              </a:ext>
            </a:extLst>
          </p:cNvPr>
          <p:cNvSpPr>
            <a:spLocks noGrp="1"/>
          </p:cNvSpPr>
          <p:nvPr>
            <p:ph type="dt" sz="half" idx="10"/>
          </p:nvPr>
        </p:nvSpPr>
        <p:spPr/>
        <p:txBody>
          <a:bodyPr/>
          <a:lstStyle/>
          <a:p>
            <a:fld id="{16738B29-235A-44F9-91FA-BBE1BD22DED3}" type="datetimeFigureOut">
              <a:rPr lang="en-US" smtClean="0"/>
              <a:t>8/30/2020</a:t>
            </a:fld>
            <a:endParaRPr lang="en-US"/>
          </a:p>
        </p:txBody>
      </p:sp>
      <p:sp>
        <p:nvSpPr>
          <p:cNvPr id="5" name="Footer Placeholder 4">
            <a:extLst>
              <a:ext uri="{FF2B5EF4-FFF2-40B4-BE49-F238E27FC236}">
                <a16:creationId xmlns:a16="http://schemas.microsoft.com/office/drawing/2014/main" id="{0F47460F-B2F2-4C19-AE4B-C9B32CB10F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B85D85-12E3-492B-8795-FFE3588A2AED}"/>
              </a:ext>
            </a:extLst>
          </p:cNvPr>
          <p:cNvSpPr>
            <a:spLocks noGrp="1"/>
          </p:cNvSpPr>
          <p:nvPr>
            <p:ph type="sldNum" sz="quarter" idx="12"/>
          </p:nvPr>
        </p:nvSpPr>
        <p:spPr/>
        <p:txBody>
          <a:bodyPr/>
          <a:lstStyle/>
          <a:p>
            <a:fld id="{CC2CE413-2517-4C3A-9320-A52289921EB5}" type="slidenum">
              <a:rPr lang="en-US" smtClean="0"/>
              <a:t>‹#›</a:t>
            </a:fld>
            <a:endParaRPr lang="en-US"/>
          </a:p>
        </p:txBody>
      </p:sp>
    </p:spTree>
    <p:extLst>
      <p:ext uri="{BB962C8B-B14F-4D97-AF65-F5344CB8AC3E}">
        <p14:creationId xmlns:p14="http://schemas.microsoft.com/office/powerpoint/2010/main" val="1116689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09B52-31FB-46B8-AE21-4B0450369C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F9959E-9933-4761-9AE8-EC6F1A2AF4A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051EB3-38A9-46BE-AD48-9D60309D49F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A72498-AE75-476E-B7DC-CF7E80DAC7A7}"/>
              </a:ext>
            </a:extLst>
          </p:cNvPr>
          <p:cNvSpPr>
            <a:spLocks noGrp="1"/>
          </p:cNvSpPr>
          <p:nvPr>
            <p:ph type="dt" sz="half" idx="10"/>
          </p:nvPr>
        </p:nvSpPr>
        <p:spPr/>
        <p:txBody>
          <a:bodyPr/>
          <a:lstStyle/>
          <a:p>
            <a:fld id="{16738B29-235A-44F9-91FA-BBE1BD22DED3}" type="datetimeFigureOut">
              <a:rPr lang="en-US" smtClean="0"/>
              <a:t>8/30/2020</a:t>
            </a:fld>
            <a:endParaRPr lang="en-US"/>
          </a:p>
        </p:txBody>
      </p:sp>
      <p:sp>
        <p:nvSpPr>
          <p:cNvPr id="6" name="Footer Placeholder 5">
            <a:extLst>
              <a:ext uri="{FF2B5EF4-FFF2-40B4-BE49-F238E27FC236}">
                <a16:creationId xmlns:a16="http://schemas.microsoft.com/office/drawing/2014/main" id="{B60BB257-7699-4DBC-9DAD-9F462F8CB3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ABA006-F46C-437C-8EC7-8BD1FFD63E5E}"/>
              </a:ext>
            </a:extLst>
          </p:cNvPr>
          <p:cNvSpPr>
            <a:spLocks noGrp="1"/>
          </p:cNvSpPr>
          <p:nvPr>
            <p:ph type="sldNum" sz="quarter" idx="12"/>
          </p:nvPr>
        </p:nvSpPr>
        <p:spPr/>
        <p:txBody>
          <a:bodyPr/>
          <a:lstStyle/>
          <a:p>
            <a:fld id="{CC2CE413-2517-4C3A-9320-A52289921EB5}" type="slidenum">
              <a:rPr lang="en-US" smtClean="0"/>
              <a:t>‹#›</a:t>
            </a:fld>
            <a:endParaRPr lang="en-US"/>
          </a:p>
        </p:txBody>
      </p:sp>
    </p:spTree>
    <p:extLst>
      <p:ext uri="{BB962C8B-B14F-4D97-AF65-F5344CB8AC3E}">
        <p14:creationId xmlns:p14="http://schemas.microsoft.com/office/powerpoint/2010/main" val="1665613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A834D-6979-4089-8F33-7AFEFCA4E75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1A834ED-C927-4C62-A0CD-36A4C1E075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245CEB1-601A-4B62-B48E-CB3221A6E64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998CC3-8425-4F0A-B07D-F8CCBCFC3D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4A1BEEE-8A3A-45E6-AFE3-A61B01A566B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A2B93F-B6E8-4956-9100-94C07FCC1FC3}"/>
              </a:ext>
            </a:extLst>
          </p:cNvPr>
          <p:cNvSpPr>
            <a:spLocks noGrp="1"/>
          </p:cNvSpPr>
          <p:nvPr>
            <p:ph type="dt" sz="half" idx="10"/>
          </p:nvPr>
        </p:nvSpPr>
        <p:spPr/>
        <p:txBody>
          <a:bodyPr/>
          <a:lstStyle/>
          <a:p>
            <a:fld id="{16738B29-235A-44F9-91FA-BBE1BD22DED3}" type="datetimeFigureOut">
              <a:rPr lang="en-US" smtClean="0"/>
              <a:t>8/30/2020</a:t>
            </a:fld>
            <a:endParaRPr lang="en-US"/>
          </a:p>
        </p:txBody>
      </p:sp>
      <p:sp>
        <p:nvSpPr>
          <p:cNvPr id="8" name="Footer Placeholder 7">
            <a:extLst>
              <a:ext uri="{FF2B5EF4-FFF2-40B4-BE49-F238E27FC236}">
                <a16:creationId xmlns:a16="http://schemas.microsoft.com/office/drawing/2014/main" id="{2511D13F-1E39-40D1-BE26-59A1BB89B23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A88A9D8-55B0-41E6-AE55-735B8DAB6D9B}"/>
              </a:ext>
            </a:extLst>
          </p:cNvPr>
          <p:cNvSpPr>
            <a:spLocks noGrp="1"/>
          </p:cNvSpPr>
          <p:nvPr>
            <p:ph type="sldNum" sz="quarter" idx="12"/>
          </p:nvPr>
        </p:nvSpPr>
        <p:spPr/>
        <p:txBody>
          <a:bodyPr/>
          <a:lstStyle/>
          <a:p>
            <a:fld id="{CC2CE413-2517-4C3A-9320-A52289921EB5}" type="slidenum">
              <a:rPr lang="en-US" smtClean="0"/>
              <a:t>‹#›</a:t>
            </a:fld>
            <a:endParaRPr lang="en-US"/>
          </a:p>
        </p:txBody>
      </p:sp>
    </p:spTree>
    <p:extLst>
      <p:ext uri="{BB962C8B-B14F-4D97-AF65-F5344CB8AC3E}">
        <p14:creationId xmlns:p14="http://schemas.microsoft.com/office/powerpoint/2010/main" val="3091869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B86DF-671E-47C8-A624-67B52464217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CC600F-4FF5-4AB6-983C-68DBB750FFC5}"/>
              </a:ext>
            </a:extLst>
          </p:cNvPr>
          <p:cNvSpPr>
            <a:spLocks noGrp="1"/>
          </p:cNvSpPr>
          <p:nvPr>
            <p:ph type="dt" sz="half" idx="10"/>
          </p:nvPr>
        </p:nvSpPr>
        <p:spPr/>
        <p:txBody>
          <a:bodyPr/>
          <a:lstStyle/>
          <a:p>
            <a:fld id="{16738B29-235A-44F9-91FA-BBE1BD22DED3}" type="datetimeFigureOut">
              <a:rPr lang="en-US" smtClean="0"/>
              <a:t>8/30/2020</a:t>
            </a:fld>
            <a:endParaRPr lang="en-US"/>
          </a:p>
        </p:txBody>
      </p:sp>
      <p:sp>
        <p:nvSpPr>
          <p:cNvPr id="4" name="Footer Placeholder 3">
            <a:extLst>
              <a:ext uri="{FF2B5EF4-FFF2-40B4-BE49-F238E27FC236}">
                <a16:creationId xmlns:a16="http://schemas.microsoft.com/office/drawing/2014/main" id="{ABA0A155-B02F-4DA8-9B9E-BB3709A7A7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124415-A97F-4D48-85FD-4F0F59846CCE}"/>
              </a:ext>
            </a:extLst>
          </p:cNvPr>
          <p:cNvSpPr>
            <a:spLocks noGrp="1"/>
          </p:cNvSpPr>
          <p:nvPr>
            <p:ph type="sldNum" sz="quarter" idx="12"/>
          </p:nvPr>
        </p:nvSpPr>
        <p:spPr/>
        <p:txBody>
          <a:bodyPr/>
          <a:lstStyle/>
          <a:p>
            <a:fld id="{CC2CE413-2517-4C3A-9320-A52289921EB5}" type="slidenum">
              <a:rPr lang="en-US" smtClean="0"/>
              <a:t>‹#›</a:t>
            </a:fld>
            <a:endParaRPr lang="en-US"/>
          </a:p>
        </p:txBody>
      </p:sp>
    </p:spTree>
    <p:extLst>
      <p:ext uri="{BB962C8B-B14F-4D97-AF65-F5344CB8AC3E}">
        <p14:creationId xmlns:p14="http://schemas.microsoft.com/office/powerpoint/2010/main" val="39727670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F80201-AAEB-4AD1-B2DD-6A175F8495F8}"/>
              </a:ext>
            </a:extLst>
          </p:cNvPr>
          <p:cNvSpPr>
            <a:spLocks noGrp="1"/>
          </p:cNvSpPr>
          <p:nvPr>
            <p:ph type="dt" sz="half" idx="10"/>
          </p:nvPr>
        </p:nvSpPr>
        <p:spPr/>
        <p:txBody>
          <a:bodyPr/>
          <a:lstStyle/>
          <a:p>
            <a:fld id="{16738B29-235A-44F9-91FA-BBE1BD22DED3}" type="datetimeFigureOut">
              <a:rPr lang="en-US" smtClean="0"/>
              <a:t>8/30/2020</a:t>
            </a:fld>
            <a:endParaRPr lang="en-US"/>
          </a:p>
        </p:txBody>
      </p:sp>
      <p:sp>
        <p:nvSpPr>
          <p:cNvPr id="3" name="Footer Placeholder 2">
            <a:extLst>
              <a:ext uri="{FF2B5EF4-FFF2-40B4-BE49-F238E27FC236}">
                <a16:creationId xmlns:a16="http://schemas.microsoft.com/office/drawing/2014/main" id="{53566345-ECB0-4B10-A30B-34CA4F5F42C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CBD82C-B753-498E-A4DC-ECAA788C476B}"/>
              </a:ext>
            </a:extLst>
          </p:cNvPr>
          <p:cNvSpPr>
            <a:spLocks noGrp="1"/>
          </p:cNvSpPr>
          <p:nvPr>
            <p:ph type="sldNum" sz="quarter" idx="12"/>
          </p:nvPr>
        </p:nvSpPr>
        <p:spPr/>
        <p:txBody>
          <a:bodyPr/>
          <a:lstStyle/>
          <a:p>
            <a:fld id="{CC2CE413-2517-4C3A-9320-A52289921EB5}" type="slidenum">
              <a:rPr lang="en-US" smtClean="0"/>
              <a:t>‹#›</a:t>
            </a:fld>
            <a:endParaRPr lang="en-US"/>
          </a:p>
        </p:txBody>
      </p:sp>
    </p:spTree>
    <p:extLst>
      <p:ext uri="{BB962C8B-B14F-4D97-AF65-F5344CB8AC3E}">
        <p14:creationId xmlns:p14="http://schemas.microsoft.com/office/powerpoint/2010/main" val="983729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549C1-A4EF-40B1-81F2-7CEDBF835E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042266C-A902-464A-B44C-3A4C2E2429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705F67-641F-45B2-AD13-77532896FF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A5F06A3-847E-4B2C-B15F-73A862A88F11}"/>
              </a:ext>
            </a:extLst>
          </p:cNvPr>
          <p:cNvSpPr>
            <a:spLocks noGrp="1"/>
          </p:cNvSpPr>
          <p:nvPr>
            <p:ph type="dt" sz="half" idx="10"/>
          </p:nvPr>
        </p:nvSpPr>
        <p:spPr/>
        <p:txBody>
          <a:bodyPr/>
          <a:lstStyle/>
          <a:p>
            <a:fld id="{16738B29-235A-44F9-91FA-BBE1BD22DED3}" type="datetimeFigureOut">
              <a:rPr lang="en-US" smtClean="0"/>
              <a:t>8/30/2020</a:t>
            </a:fld>
            <a:endParaRPr lang="en-US"/>
          </a:p>
        </p:txBody>
      </p:sp>
      <p:sp>
        <p:nvSpPr>
          <p:cNvPr id="6" name="Footer Placeholder 5">
            <a:extLst>
              <a:ext uri="{FF2B5EF4-FFF2-40B4-BE49-F238E27FC236}">
                <a16:creationId xmlns:a16="http://schemas.microsoft.com/office/drawing/2014/main" id="{A75A07EE-0F3B-4A70-BB48-E151016EAA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5F107D-BA72-48A3-911C-8E26B21E3DA8}"/>
              </a:ext>
            </a:extLst>
          </p:cNvPr>
          <p:cNvSpPr>
            <a:spLocks noGrp="1"/>
          </p:cNvSpPr>
          <p:nvPr>
            <p:ph type="sldNum" sz="quarter" idx="12"/>
          </p:nvPr>
        </p:nvSpPr>
        <p:spPr/>
        <p:txBody>
          <a:bodyPr/>
          <a:lstStyle/>
          <a:p>
            <a:fld id="{CC2CE413-2517-4C3A-9320-A52289921EB5}" type="slidenum">
              <a:rPr lang="en-US" smtClean="0"/>
              <a:t>‹#›</a:t>
            </a:fld>
            <a:endParaRPr lang="en-US"/>
          </a:p>
        </p:txBody>
      </p:sp>
    </p:spTree>
    <p:extLst>
      <p:ext uri="{BB962C8B-B14F-4D97-AF65-F5344CB8AC3E}">
        <p14:creationId xmlns:p14="http://schemas.microsoft.com/office/powerpoint/2010/main" val="2407091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A90BF-3A0B-473F-BE49-938166D948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43028F-CEED-45D2-9C54-C18025E5E8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A877672-EBC3-40F9-B355-4F710CAAF3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E0FB026-7502-4CAA-B3BC-13EE52DBAA0D}"/>
              </a:ext>
            </a:extLst>
          </p:cNvPr>
          <p:cNvSpPr>
            <a:spLocks noGrp="1"/>
          </p:cNvSpPr>
          <p:nvPr>
            <p:ph type="dt" sz="half" idx="10"/>
          </p:nvPr>
        </p:nvSpPr>
        <p:spPr/>
        <p:txBody>
          <a:bodyPr/>
          <a:lstStyle/>
          <a:p>
            <a:fld id="{16738B29-235A-44F9-91FA-BBE1BD22DED3}" type="datetimeFigureOut">
              <a:rPr lang="en-US" smtClean="0"/>
              <a:t>8/30/2020</a:t>
            </a:fld>
            <a:endParaRPr lang="en-US"/>
          </a:p>
        </p:txBody>
      </p:sp>
      <p:sp>
        <p:nvSpPr>
          <p:cNvPr id="6" name="Footer Placeholder 5">
            <a:extLst>
              <a:ext uri="{FF2B5EF4-FFF2-40B4-BE49-F238E27FC236}">
                <a16:creationId xmlns:a16="http://schemas.microsoft.com/office/drawing/2014/main" id="{2875F1EB-EF03-4B11-B789-3A2DBD0EBC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52B380-9B94-4232-9700-6AF20DF14003}"/>
              </a:ext>
            </a:extLst>
          </p:cNvPr>
          <p:cNvSpPr>
            <a:spLocks noGrp="1"/>
          </p:cNvSpPr>
          <p:nvPr>
            <p:ph type="sldNum" sz="quarter" idx="12"/>
          </p:nvPr>
        </p:nvSpPr>
        <p:spPr/>
        <p:txBody>
          <a:bodyPr/>
          <a:lstStyle/>
          <a:p>
            <a:fld id="{CC2CE413-2517-4C3A-9320-A52289921EB5}" type="slidenum">
              <a:rPr lang="en-US" smtClean="0"/>
              <a:t>‹#›</a:t>
            </a:fld>
            <a:endParaRPr lang="en-US"/>
          </a:p>
        </p:txBody>
      </p:sp>
    </p:spTree>
    <p:extLst>
      <p:ext uri="{BB962C8B-B14F-4D97-AF65-F5344CB8AC3E}">
        <p14:creationId xmlns:p14="http://schemas.microsoft.com/office/powerpoint/2010/main" val="6279952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DC5D2A-C3DA-46C9-8A22-1F63BC0467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47650D-1DAC-4281-89C1-074A9DF2F7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6D4127-82AB-4228-B0D7-058762ABE7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738B29-235A-44F9-91FA-BBE1BD22DED3}" type="datetimeFigureOut">
              <a:rPr lang="en-US" smtClean="0"/>
              <a:t>8/30/2020</a:t>
            </a:fld>
            <a:endParaRPr lang="en-US"/>
          </a:p>
        </p:txBody>
      </p:sp>
      <p:sp>
        <p:nvSpPr>
          <p:cNvPr id="5" name="Footer Placeholder 4">
            <a:extLst>
              <a:ext uri="{FF2B5EF4-FFF2-40B4-BE49-F238E27FC236}">
                <a16:creationId xmlns:a16="http://schemas.microsoft.com/office/drawing/2014/main" id="{5A8C0CEC-47F7-4B35-BD26-01CBCA45B2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799A0C6-E87B-4E12-8625-23FBECB272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2CE413-2517-4C3A-9320-A52289921EB5}" type="slidenum">
              <a:rPr lang="en-US" smtClean="0"/>
              <a:t>‹#›</a:t>
            </a:fld>
            <a:endParaRPr lang="en-US"/>
          </a:p>
        </p:txBody>
      </p:sp>
    </p:spTree>
    <p:extLst>
      <p:ext uri="{BB962C8B-B14F-4D97-AF65-F5344CB8AC3E}">
        <p14:creationId xmlns:p14="http://schemas.microsoft.com/office/powerpoint/2010/main" val="11135227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lobal-surface-water.appspot.com/map"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5F228-D51F-4FA4-8EDC-B36B8D8A9ED0}"/>
              </a:ext>
            </a:extLst>
          </p:cNvPr>
          <p:cNvSpPr>
            <a:spLocks noGrp="1"/>
          </p:cNvSpPr>
          <p:nvPr>
            <p:ph type="title"/>
          </p:nvPr>
        </p:nvSpPr>
        <p:spPr>
          <a:xfrm>
            <a:off x="736979" y="365125"/>
            <a:ext cx="11054687" cy="5994732"/>
          </a:xfrm>
        </p:spPr>
        <p:txBody>
          <a:bodyPr>
            <a:normAutofit/>
          </a:bodyPr>
          <a:lstStyle/>
          <a:p>
            <a:pPr algn="ctr">
              <a:lnSpc>
                <a:spcPct val="100000"/>
              </a:lnSpc>
            </a:pPr>
            <a:r>
              <a:rPr lang="en-US" sz="3200" b="1" dirty="0">
                <a:latin typeface="Times New Roman" panose="02020603050405020304" pitchFamily="18" charset="0"/>
                <a:cs typeface="Times New Roman" panose="02020603050405020304" pitchFamily="18" charset="0"/>
              </a:rPr>
              <a:t>ASSESSMENT OF HALDA RIVER IN CONTEXT OF SURFACE WATER CHANGES AND LAND USE AND LAND COVER IN ITS BASIN BY GOOGLE EARTH ENGINE</a:t>
            </a:r>
            <a:br>
              <a:rPr lang="en-US" dirty="0"/>
            </a:br>
            <a:br>
              <a:rPr lang="en-US" b="1" dirty="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4B42C415-9292-43B7-A644-2F5CE3EF89FA}"/>
              </a:ext>
            </a:extLst>
          </p:cNvPr>
          <p:cNvSpPr txBox="1"/>
          <p:nvPr/>
        </p:nvSpPr>
        <p:spPr>
          <a:xfrm>
            <a:off x="5636525" y="2845558"/>
            <a:ext cx="914400" cy="369332"/>
          </a:xfrm>
          <a:prstGeom prst="rect">
            <a:avLst/>
          </a:prstGeom>
          <a:noFill/>
        </p:spPr>
        <p:txBody>
          <a:bodyPr wrap="square" rtlCol="0">
            <a:spAutoFit/>
          </a:bodyPr>
          <a:lstStyle/>
          <a:p>
            <a:endParaRPr lang="en-US" dirty="0"/>
          </a:p>
        </p:txBody>
      </p:sp>
      <p:sp>
        <p:nvSpPr>
          <p:cNvPr id="4" name="TextBox 3">
            <a:extLst>
              <a:ext uri="{FF2B5EF4-FFF2-40B4-BE49-F238E27FC236}">
                <a16:creationId xmlns:a16="http://schemas.microsoft.com/office/drawing/2014/main" id="{671783FE-04C2-4BD8-9B5D-CD39929AF7D4}"/>
              </a:ext>
            </a:extLst>
          </p:cNvPr>
          <p:cNvSpPr txBox="1"/>
          <p:nvPr/>
        </p:nvSpPr>
        <p:spPr>
          <a:xfrm>
            <a:off x="1669144" y="4618105"/>
            <a:ext cx="9390742" cy="1077218"/>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Presented by: Sourav Karmakar</a:t>
            </a:r>
          </a:p>
          <a:p>
            <a:pPr algn="ctr"/>
            <a:r>
              <a:rPr lang="en-US" sz="3200" b="1" dirty="0">
                <a:latin typeface="Times New Roman" panose="02020603050405020304" pitchFamily="18" charset="0"/>
                <a:cs typeface="Times New Roman" panose="02020603050405020304" pitchFamily="18" charset="0"/>
              </a:rPr>
              <a:t>Environmental Science, University of Chittagong</a:t>
            </a:r>
          </a:p>
        </p:txBody>
      </p:sp>
    </p:spTree>
    <p:extLst>
      <p:ext uri="{BB962C8B-B14F-4D97-AF65-F5344CB8AC3E}">
        <p14:creationId xmlns:p14="http://schemas.microsoft.com/office/powerpoint/2010/main" val="3138990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C3CCC-8AB9-4E39-864C-C038CDBE71B7}"/>
              </a:ext>
            </a:extLst>
          </p:cNvPr>
          <p:cNvSpPr>
            <a:spLocks noGrp="1"/>
          </p:cNvSpPr>
          <p:nvPr>
            <p:ph type="title"/>
          </p:nvPr>
        </p:nvSpPr>
        <p:spPr>
          <a:xfrm>
            <a:off x="968990" y="365125"/>
            <a:ext cx="10384809" cy="1136129"/>
          </a:xfrm>
        </p:spPr>
        <p:txBody>
          <a:bodyPr/>
          <a:lstStyle/>
          <a:p>
            <a:r>
              <a:rPr lang="en-US" sz="4000" b="1" dirty="0">
                <a:latin typeface="Times New Roman" panose="02020603050405020304" pitchFamily="18" charset="0"/>
                <a:cs typeface="Times New Roman" panose="02020603050405020304" pitchFamily="18" charset="0"/>
              </a:rPr>
              <a:t>Methodology</a:t>
            </a:r>
            <a:endParaRPr lang="en-US"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a16="http://schemas.microsoft.com/office/drawing/2014/main" id="{EC96C7AE-1F67-4F48-827A-386ED84EDB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15152" y="1863914"/>
            <a:ext cx="8157327" cy="4072862"/>
          </a:xfrm>
        </p:spPr>
      </p:pic>
      <p:sp>
        <p:nvSpPr>
          <p:cNvPr id="3" name="TextBox 2">
            <a:extLst>
              <a:ext uri="{FF2B5EF4-FFF2-40B4-BE49-F238E27FC236}">
                <a16:creationId xmlns:a16="http://schemas.microsoft.com/office/drawing/2014/main" id="{29DF27F2-8D41-4763-B1DB-D032F126DE7F}"/>
              </a:ext>
            </a:extLst>
          </p:cNvPr>
          <p:cNvSpPr txBox="1"/>
          <p:nvPr/>
        </p:nvSpPr>
        <p:spPr>
          <a:xfrm>
            <a:off x="803200" y="6099381"/>
            <a:ext cx="5090615"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NDWI classification in ArcMap 10.5 </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857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16C95-2066-4777-A070-9C9AA15C26E4}"/>
              </a:ext>
            </a:extLst>
          </p:cNvPr>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Result and Discussion</a:t>
            </a:r>
          </a:p>
        </p:txBody>
      </p:sp>
      <p:sp>
        <p:nvSpPr>
          <p:cNvPr id="3" name="Content Placeholder 2">
            <a:extLst>
              <a:ext uri="{FF2B5EF4-FFF2-40B4-BE49-F238E27FC236}">
                <a16:creationId xmlns:a16="http://schemas.microsoft.com/office/drawing/2014/main" id="{87F4C667-F6D2-4F15-B1C7-B15B87228A59}"/>
              </a:ext>
            </a:extLst>
          </p:cNvPr>
          <p:cNvSpPr>
            <a:spLocks noGrp="1"/>
          </p:cNvSpPr>
          <p:nvPr>
            <p:ph idx="1"/>
          </p:nvPr>
        </p:nvSpPr>
        <p:spPr/>
        <p:txBody>
          <a:bodyPr/>
          <a:lstStyle/>
          <a:p>
            <a:pPr>
              <a:lnSpc>
                <a:spcPct val="200000"/>
              </a:lnSpc>
            </a:pPr>
            <a:r>
              <a:rPr lang="en-US" dirty="0">
                <a:latin typeface="Times New Roman" panose="02020603050405020304" pitchFamily="18" charset="0"/>
                <a:cs typeface="Times New Roman" panose="02020603050405020304" pitchFamily="18" charset="0"/>
              </a:rPr>
              <a:t>LULC classification</a:t>
            </a:r>
          </a:p>
          <a:p>
            <a:pPr>
              <a:lnSpc>
                <a:spcPct val="200000"/>
              </a:lnSpc>
            </a:pPr>
            <a:r>
              <a:rPr lang="en-US" dirty="0">
                <a:latin typeface="Times New Roman" panose="02020603050405020304" pitchFamily="18" charset="0"/>
                <a:cs typeface="Times New Roman" panose="02020603050405020304" pitchFamily="18" charset="0"/>
              </a:rPr>
              <a:t>NDWI based Classification</a:t>
            </a:r>
          </a:p>
          <a:p>
            <a:pPr>
              <a:lnSpc>
                <a:spcPct val="200000"/>
              </a:lnSpc>
            </a:pPr>
            <a:r>
              <a:rPr lang="en-US" dirty="0">
                <a:latin typeface="Times New Roman" panose="02020603050405020304" pitchFamily="18" charset="0"/>
                <a:cs typeface="Times New Roman" panose="02020603050405020304" pitchFamily="18" charset="0"/>
              </a:rPr>
              <a:t>Water transition change</a:t>
            </a:r>
          </a:p>
          <a:p>
            <a:pPr>
              <a:lnSpc>
                <a:spcPct val="200000"/>
              </a:lnSpc>
            </a:pPr>
            <a:r>
              <a:rPr lang="en-US" dirty="0">
                <a:latin typeface="Times New Roman" panose="02020603050405020304" pitchFamily="18" charset="0"/>
                <a:cs typeface="Times New Roman" panose="02020603050405020304" pitchFamily="18" charset="0"/>
              </a:rPr>
              <a:t>River course change</a:t>
            </a:r>
          </a:p>
        </p:txBody>
      </p:sp>
    </p:spTree>
    <p:extLst>
      <p:ext uri="{BB962C8B-B14F-4D97-AF65-F5344CB8AC3E}">
        <p14:creationId xmlns:p14="http://schemas.microsoft.com/office/powerpoint/2010/main" val="8893046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42758-6726-4B47-A89E-56ED3617504B}"/>
              </a:ext>
            </a:extLst>
          </p:cNvPr>
          <p:cNvSpPr>
            <a:spLocks noGrp="1"/>
          </p:cNvSpPr>
          <p:nvPr>
            <p:ph type="title"/>
          </p:nvPr>
        </p:nvSpPr>
        <p:spPr>
          <a:xfrm>
            <a:off x="668740" y="365126"/>
            <a:ext cx="10685060" cy="590217"/>
          </a:xfrm>
        </p:spPr>
        <p:txBody>
          <a:bodyPr>
            <a:noAutofit/>
          </a:bodyPr>
          <a:lstStyle/>
          <a:p>
            <a:r>
              <a:rPr lang="en-US" sz="3200" b="1" dirty="0">
                <a:latin typeface="Times New Roman" panose="02020603050405020304" pitchFamily="18" charset="0"/>
                <a:cs typeface="Times New Roman" panose="02020603050405020304" pitchFamily="18" charset="0"/>
              </a:rPr>
              <a:t>LULC classification</a:t>
            </a:r>
          </a:p>
        </p:txBody>
      </p:sp>
      <p:pic>
        <p:nvPicPr>
          <p:cNvPr id="8" name="Content Placeholder 7">
            <a:extLst>
              <a:ext uri="{FF2B5EF4-FFF2-40B4-BE49-F238E27FC236}">
                <a16:creationId xmlns:a16="http://schemas.microsoft.com/office/drawing/2014/main" id="{46376438-83F5-4E3A-936D-E8FF328010FE}"/>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175192" y="1237421"/>
            <a:ext cx="3697058" cy="4842657"/>
          </a:xfrm>
          <a:prstGeom prst="rect">
            <a:avLst/>
          </a:prstGeom>
        </p:spPr>
      </p:pic>
      <p:pic>
        <p:nvPicPr>
          <p:cNvPr id="9" name="Picture 8">
            <a:extLst>
              <a:ext uri="{FF2B5EF4-FFF2-40B4-BE49-F238E27FC236}">
                <a16:creationId xmlns:a16="http://schemas.microsoft.com/office/drawing/2014/main" id="{96013CA3-BA2E-4F1E-B9E8-74156FD9797A}"/>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096000" y="1237421"/>
            <a:ext cx="3476484" cy="4842657"/>
          </a:xfrm>
          <a:prstGeom prst="rect">
            <a:avLst/>
          </a:prstGeom>
        </p:spPr>
      </p:pic>
    </p:spTree>
    <p:extLst>
      <p:ext uri="{BB962C8B-B14F-4D97-AF65-F5344CB8AC3E}">
        <p14:creationId xmlns:p14="http://schemas.microsoft.com/office/powerpoint/2010/main" val="2451942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F32DC-C4D0-418E-9136-0CA011882D4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LULC change</a:t>
            </a:r>
          </a:p>
        </p:txBody>
      </p:sp>
      <p:graphicFrame>
        <p:nvGraphicFramePr>
          <p:cNvPr id="5" name="Content Placeholder 4">
            <a:extLst>
              <a:ext uri="{FF2B5EF4-FFF2-40B4-BE49-F238E27FC236}">
                <a16:creationId xmlns:a16="http://schemas.microsoft.com/office/drawing/2014/main" id="{AB7541FF-994B-4009-BD7B-6481ABC4ED16}"/>
              </a:ext>
            </a:extLst>
          </p:cNvPr>
          <p:cNvGraphicFramePr>
            <a:graphicFrameLocks noGrp="1"/>
          </p:cNvGraphicFramePr>
          <p:nvPr>
            <p:ph idx="1"/>
            <p:extLst>
              <p:ext uri="{D42A27DB-BD31-4B8C-83A1-F6EECF244321}">
                <p14:modId xmlns:p14="http://schemas.microsoft.com/office/powerpoint/2010/main" val="3102411262"/>
              </p:ext>
            </p:extLst>
          </p:nvPr>
        </p:nvGraphicFramePr>
        <p:xfrm>
          <a:off x="1727200" y="2133600"/>
          <a:ext cx="7744342" cy="4089779"/>
        </p:xfrm>
        <a:graphic>
          <a:graphicData uri="http://schemas.openxmlformats.org/drawingml/2006/table">
            <a:tbl>
              <a:tblPr firstRow="1" firstCol="1" bandRow="1"/>
              <a:tblGrid>
                <a:gridCol w="2056695">
                  <a:extLst>
                    <a:ext uri="{9D8B030D-6E8A-4147-A177-3AD203B41FA5}">
                      <a16:colId xmlns:a16="http://schemas.microsoft.com/office/drawing/2014/main" val="3423877602"/>
                    </a:ext>
                  </a:extLst>
                </a:gridCol>
                <a:gridCol w="2056695">
                  <a:extLst>
                    <a:ext uri="{9D8B030D-6E8A-4147-A177-3AD203B41FA5}">
                      <a16:colId xmlns:a16="http://schemas.microsoft.com/office/drawing/2014/main" val="1834113683"/>
                    </a:ext>
                  </a:extLst>
                </a:gridCol>
                <a:gridCol w="1815476">
                  <a:extLst>
                    <a:ext uri="{9D8B030D-6E8A-4147-A177-3AD203B41FA5}">
                      <a16:colId xmlns:a16="http://schemas.microsoft.com/office/drawing/2014/main" val="2683809458"/>
                    </a:ext>
                  </a:extLst>
                </a:gridCol>
                <a:gridCol w="1815476">
                  <a:extLst>
                    <a:ext uri="{9D8B030D-6E8A-4147-A177-3AD203B41FA5}">
                      <a16:colId xmlns:a16="http://schemas.microsoft.com/office/drawing/2014/main" val="4207693675"/>
                    </a:ext>
                  </a:extLst>
                </a:gridCol>
              </a:tblGrid>
              <a:tr h="625169">
                <a:tc rowSpan="2">
                  <a:txBody>
                    <a:bodyPr/>
                    <a:lstStyle/>
                    <a:p>
                      <a:pPr marL="0" marR="0" algn="ctr">
                        <a:lnSpc>
                          <a:spcPct val="107000"/>
                        </a:lnSpc>
                        <a:spcBef>
                          <a:spcPts val="0"/>
                        </a:spcBef>
                        <a:spcAft>
                          <a:spcPts val="0"/>
                        </a:spcAft>
                      </a:pP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Land Use Category</a:t>
                      </a:r>
                      <a:endParaRPr lang="en-US" sz="3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gridSpan="3">
                  <a:txBody>
                    <a:bodyPr/>
                    <a:lstStyle/>
                    <a:p>
                      <a:pPr marL="0" marR="0" algn="just">
                        <a:lnSpc>
                          <a:spcPct val="107000"/>
                        </a:lnSpc>
                        <a:spcBef>
                          <a:spcPts val="0"/>
                        </a:spcBef>
                        <a:spcAft>
                          <a:spcPts val="0"/>
                        </a:spcAft>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Land Use Change: 2015-1990</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72817015"/>
                  </a:ext>
                </a:extLst>
              </a:tr>
              <a:tr h="840746">
                <a:tc vMerge="1">
                  <a:txBody>
                    <a:bodyPr/>
                    <a:lstStyle/>
                    <a:p>
                      <a:endParaRPr lang="en-US"/>
                    </a:p>
                  </a:txBody>
                  <a:tcPr/>
                </a:tc>
                <a:tc>
                  <a:txBody>
                    <a:bodyPr/>
                    <a:lstStyle/>
                    <a:p>
                      <a:pPr marL="0" marR="0">
                        <a:lnSpc>
                          <a:spcPct val="107000"/>
                        </a:lnSpc>
                        <a:spcBef>
                          <a:spcPts val="0"/>
                        </a:spcBef>
                        <a:spcAft>
                          <a:spcPts val="0"/>
                        </a:spcAft>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Changed Area 1977-1997 (Ha)</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marL="0" marR="0">
                        <a:lnSpc>
                          <a:spcPct val="107000"/>
                        </a:lnSpc>
                        <a:spcBef>
                          <a:spcPts val="0"/>
                        </a:spcBef>
                        <a:spcAft>
                          <a:spcPts val="0"/>
                        </a:spcAft>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 Change</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marL="0" marR="0">
                        <a:lnSpc>
                          <a:spcPct val="107000"/>
                        </a:lnSpc>
                        <a:spcBef>
                          <a:spcPts val="0"/>
                        </a:spcBef>
                        <a:spcAft>
                          <a:spcPts val="0"/>
                        </a:spcAft>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Annual rate of change (Ha)</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1550795195"/>
                  </a:ext>
                </a:extLst>
              </a:tr>
              <a:tr h="655966">
                <a:tc>
                  <a:txBody>
                    <a:bodyPr/>
                    <a:lstStyle/>
                    <a:p>
                      <a:pPr marL="0" marR="0" algn="just">
                        <a:lnSpc>
                          <a:spcPct val="107000"/>
                        </a:lnSpc>
                        <a:spcBef>
                          <a:spcPts val="0"/>
                        </a:spcBef>
                        <a:spcAft>
                          <a:spcPts val="0"/>
                        </a:spcAft>
                      </a:pP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Agriculture</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marL="0" marR="0" algn="ctr">
                        <a:lnSpc>
                          <a:spcPct val="107000"/>
                        </a:lnSpc>
                        <a:spcBef>
                          <a:spcPts val="0"/>
                        </a:spcBef>
                        <a:spcAft>
                          <a:spcPts val="0"/>
                        </a:spcAf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7653.67</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9.17</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306.15</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31092083"/>
                  </a:ext>
                </a:extLst>
              </a:tr>
              <a:tr h="655966">
                <a:tc>
                  <a:txBody>
                    <a:bodyPr/>
                    <a:lstStyle/>
                    <a:p>
                      <a:pPr marL="0" marR="0" algn="just">
                        <a:lnSpc>
                          <a:spcPct val="107000"/>
                        </a:lnSpc>
                        <a:spcBef>
                          <a:spcPts val="0"/>
                        </a:spcBef>
                        <a:spcAft>
                          <a:spcPts val="0"/>
                        </a:spcAft>
                      </a:pP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Vegetation</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marL="0" marR="0" algn="ctr">
                        <a:lnSpc>
                          <a:spcPct val="107000"/>
                        </a:lnSpc>
                        <a:spcBef>
                          <a:spcPts val="0"/>
                        </a:spcBef>
                        <a:spcAft>
                          <a:spcPts val="0"/>
                        </a:spcAft>
                      </a:pPr>
                      <a:r>
                        <a:rPr lang="en-US"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-17634.15</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-20.73</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-705.37</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32098861"/>
                  </a:ext>
                </a:extLst>
              </a:tr>
              <a:tr h="655966">
                <a:tc>
                  <a:txBody>
                    <a:bodyPr/>
                    <a:lstStyle/>
                    <a:p>
                      <a:pPr marL="0" marR="0" algn="just">
                        <a:lnSpc>
                          <a:spcPct val="107000"/>
                        </a:lnSpc>
                        <a:spcBef>
                          <a:spcPts val="0"/>
                        </a:spcBef>
                        <a:spcAft>
                          <a:spcPts val="0"/>
                        </a:spcAft>
                      </a:pPr>
                      <a:r>
                        <a:rPr lang="en-US" sz="2800" dirty="0">
                          <a:effectLst/>
                          <a:latin typeface="Times New Roman" panose="02020603050405020304" pitchFamily="18" charset="0"/>
                          <a:ea typeface="Times New Roman" panose="02020603050405020304" pitchFamily="18" charset="0"/>
                          <a:cs typeface="Times New Roman" panose="02020603050405020304" pitchFamily="18" charset="0"/>
                        </a:rPr>
                        <a:t>Built area</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marL="0" marR="0" algn="ctr">
                        <a:lnSpc>
                          <a:spcPct val="107000"/>
                        </a:lnSpc>
                        <a:spcBef>
                          <a:spcPts val="0"/>
                        </a:spcBef>
                        <a:spcAft>
                          <a:spcPts val="0"/>
                        </a:spcAf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10499.22</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564.71</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419.97</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64887197"/>
                  </a:ext>
                </a:extLst>
              </a:tr>
              <a:tr h="655966">
                <a:tc>
                  <a:txBody>
                    <a:bodyPr/>
                    <a:lstStyle/>
                    <a:p>
                      <a:pPr marL="0" marR="0" algn="just">
                        <a:lnSpc>
                          <a:spcPct val="107000"/>
                        </a:lnSpc>
                        <a:spcBef>
                          <a:spcPts val="0"/>
                        </a:spcBef>
                        <a:spcAft>
                          <a:spcPts val="0"/>
                        </a:spcAft>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Water Body</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marL="0" marR="0" algn="ctr">
                        <a:lnSpc>
                          <a:spcPct val="107000"/>
                        </a:lnSpc>
                        <a:spcBef>
                          <a:spcPts val="0"/>
                        </a:spcBef>
                        <a:spcAft>
                          <a:spcPts val="0"/>
                        </a:spcAft>
                      </a:pPr>
                      <a:r>
                        <a:rPr lang="en-US"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-518.74</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-26.45</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-20.75</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17615422"/>
                  </a:ext>
                </a:extLst>
              </a:tr>
            </a:tbl>
          </a:graphicData>
        </a:graphic>
      </p:graphicFrame>
    </p:spTree>
    <p:extLst>
      <p:ext uri="{BB962C8B-B14F-4D97-AF65-F5344CB8AC3E}">
        <p14:creationId xmlns:p14="http://schemas.microsoft.com/office/powerpoint/2010/main" val="33370856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7157C-E19C-4FD0-B451-878E402924CD}"/>
              </a:ext>
            </a:extLst>
          </p:cNvPr>
          <p:cNvSpPr>
            <a:spLocks noGrp="1"/>
          </p:cNvSpPr>
          <p:nvPr>
            <p:ph type="title"/>
          </p:nvPr>
        </p:nvSpPr>
        <p:spPr>
          <a:xfrm>
            <a:off x="-93991" y="-244475"/>
            <a:ext cx="10515600" cy="1325563"/>
          </a:xfrm>
        </p:spPr>
        <p:txBody>
          <a:bodyPr/>
          <a:lstStyle/>
          <a:p>
            <a:r>
              <a:rPr lang="en-US" dirty="0">
                <a:latin typeface="Times New Roman" panose="02020603050405020304" pitchFamily="18" charset="0"/>
                <a:cs typeface="Times New Roman" panose="02020603050405020304" pitchFamily="18" charset="0"/>
              </a:rPr>
              <a:t>NDWI classification</a:t>
            </a:r>
          </a:p>
        </p:txBody>
      </p:sp>
      <p:pic>
        <p:nvPicPr>
          <p:cNvPr id="4" name="Content Placeholder 3">
            <a:extLst>
              <a:ext uri="{FF2B5EF4-FFF2-40B4-BE49-F238E27FC236}">
                <a16:creationId xmlns:a16="http://schemas.microsoft.com/office/drawing/2014/main" id="{7DA7F78C-F37F-464A-B3E0-DC768AD2BC81}"/>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362856" y="1081088"/>
            <a:ext cx="4075238" cy="5224870"/>
          </a:xfrm>
          <a:prstGeom prst="rect">
            <a:avLst/>
          </a:prstGeom>
        </p:spPr>
      </p:pic>
      <p:pic>
        <p:nvPicPr>
          <p:cNvPr id="6" name="Picture 5">
            <a:extLst>
              <a:ext uri="{FF2B5EF4-FFF2-40B4-BE49-F238E27FC236}">
                <a16:creationId xmlns:a16="http://schemas.microsoft.com/office/drawing/2014/main" id="{9B02CD32-4EEE-4C22-960A-A126721D7472}"/>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588304" y="1081088"/>
            <a:ext cx="4075237" cy="5224870"/>
          </a:xfrm>
          <a:prstGeom prst="rect">
            <a:avLst/>
          </a:prstGeom>
        </p:spPr>
      </p:pic>
      <p:sp>
        <p:nvSpPr>
          <p:cNvPr id="3" name="TextBox 2">
            <a:extLst>
              <a:ext uri="{FF2B5EF4-FFF2-40B4-BE49-F238E27FC236}">
                <a16:creationId xmlns:a16="http://schemas.microsoft.com/office/drawing/2014/main" id="{46B0041D-BB13-4F61-8881-97EA6AB23099}"/>
              </a:ext>
            </a:extLst>
          </p:cNvPr>
          <p:cNvSpPr txBox="1"/>
          <p:nvPr/>
        </p:nvSpPr>
        <p:spPr>
          <a:xfrm>
            <a:off x="8813751" y="4084837"/>
            <a:ext cx="3378249" cy="2221121"/>
          </a:xfrm>
          <a:prstGeom prst="rect">
            <a:avLst/>
          </a:prstGeom>
          <a:noFill/>
        </p:spPr>
        <p:txBody>
          <a:bodyPr wrap="square" rtlCol="0">
            <a:spAutoFit/>
          </a:bodyPr>
          <a:lstStyle/>
          <a:p>
            <a:pPr marL="0" marR="0" algn="just">
              <a:lnSpc>
                <a:spcPct val="150000"/>
              </a:lnSpc>
              <a:spcBef>
                <a:spcPts val="0"/>
              </a:spcBef>
              <a:spcAft>
                <a:spcPts val="800"/>
              </a:spcAft>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NDWI = (Green – NIR) / (Green + NIR)</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800"/>
              </a:spcAft>
            </a:pPr>
            <a:r>
              <a:rPr lang="en-US" sz="1600" b="1" i="1" dirty="0">
                <a:effectLst/>
                <a:latin typeface="Times New Roman" panose="02020603050405020304" pitchFamily="18" charset="0"/>
                <a:ea typeface="Calibri" panose="020F0502020204030204" pitchFamily="34" charset="0"/>
              </a:rPr>
              <a:t>1990_NDWI </a:t>
            </a:r>
            <a:r>
              <a:rPr lang="en-US" sz="1600" b="1" i="1" dirty="0">
                <a:effectLst/>
                <a:latin typeface="Times New Roman" panose="02020603050405020304" pitchFamily="18" charset="0"/>
                <a:ea typeface="Calibri" panose="020F0502020204030204" pitchFamily="34" charset="0"/>
                <a:cs typeface="Times New Roman" panose="02020603050405020304" pitchFamily="18" charset="0"/>
              </a:rPr>
              <a:t>= (B2 – B4) / (B2 + B4)</a:t>
            </a:r>
            <a:endParaRPr lang="en-US" sz="16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600" b="1" i="1" dirty="0">
                <a:effectLst/>
                <a:latin typeface="Times New Roman" panose="02020603050405020304" pitchFamily="18" charset="0"/>
                <a:ea typeface="Calibri" panose="020F0502020204030204" pitchFamily="34" charset="0"/>
              </a:rPr>
              <a:t>2015_NDWI = (B3 – B5) / (B3 + B5)</a:t>
            </a:r>
          </a:p>
          <a:p>
            <a:endParaRPr lang="en-US" sz="1600" b="1" i="1" dirty="0">
              <a:latin typeface="Times New Roman" panose="02020603050405020304" pitchFamily="18" charset="0"/>
              <a:cs typeface="Times New Roman" panose="02020603050405020304" pitchFamily="18" charset="0"/>
            </a:endParaRPr>
          </a:p>
          <a:p>
            <a:endParaRPr lang="en-US" sz="1600" b="1" i="1" dirty="0">
              <a:latin typeface="Times New Roman" panose="02020603050405020304" pitchFamily="18" charset="0"/>
              <a:cs typeface="Times New Roman" panose="02020603050405020304" pitchFamily="18" charset="0"/>
            </a:endParaRPr>
          </a:p>
          <a:p>
            <a:endParaRPr lang="en-US" sz="1600" b="1" i="1"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Waterbody reduced by 182.28 ha</a:t>
            </a:r>
          </a:p>
        </p:txBody>
      </p:sp>
    </p:spTree>
    <p:extLst>
      <p:ext uri="{BB962C8B-B14F-4D97-AF65-F5344CB8AC3E}">
        <p14:creationId xmlns:p14="http://schemas.microsoft.com/office/powerpoint/2010/main" val="41548123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68AEB-53E1-4C09-A822-1109A7E2DA9B}"/>
              </a:ext>
            </a:extLst>
          </p:cNvPr>
          <p:cNvSpPr>
            <a:spLocks noGrp="1"/>
          </p:cNvSpPr>
          <p:nvPr>
            <p:ph type="title"/>
          </p:nvPr>
        </p:nvSpPr>
        <p:spPr>
          <a:xfrm>
            <a:off x="887104" y="365126"/>
            <a:ext cx="10466696" cy="726696"/>
          </a:xfrm>
        </p:spPr>
        <p:txBody>
          <a:bodyPr>
            <a:normAutofit/>
          </a:bodyPr>
          <a:lstStyle/>
          <a:p>
            <a:r>
              <a:rPr lang="en-US" sz="4000" b="1" dirty="0">
                <a:latin typeface="Times New Roman" panose="02020603050405020304" pitchFamily="18" charset="0"/>
                <a:cs typeface="Times New Roman" panose="02020603050405020304" pitchFamily="18" charset="0"/>
              </a:rPr>
              <a:t>Area with transition classes</a:t>
            </a:r>
          </a:p>
        </p:txBody>
      </p:sp>
      <p:graphicFrame>
        <p:nvGraphicFramePr>
          <p:cNvPr id="8" name="Content Placeholder 7">
            <a:extLst>
              <a:ext uri="{FF2B5EF4-FFF2-40B4-BE49-F238E27FC236}">
                <a16:creationId xmlns:a16="http://schemas.microsoft.com/office/drawing/2014/main" id="{DCE3E6AF-6BD4-4C5A-A2C0-52F27565D804}"/>
              </a:ext>
            </a:extLst>
          </p:cNvPr>
          <p:cNvGraphicFramePr>
            <a:graphicFrameLocks noGrp="1"/>
          </p:cNvGraphicFramePr>
          <p:nvPr>
            <p:ph idx="1"/>
            <p:extLst>
              <p:ext uri="{D42A27DB-BD31-4B8C-83A1-F6EECF244321}">
                <p14:modId xmlns:p14="http://schemas.microsoft.com/office/powerpoint/2010/main" val="2835280103"/>
              </p:ext>
            </p:extLst>
          </p:nvPr>
        </p:nvGraphicFramePr>
        <p:xfrm>
          <a:off x="887104" y="1473959"/>
          <a:ext cx="8529851" cy="4664074"/>
        </p:xfrm>
        <a:graphic>
          <a:graphicData uri="http://schemas.openxmlformats.org/drawingml/2006/table">
            <a:tbl>
              <a:tblPr firstRow="1" firstCol="1" bandRow="1"/>
              <a:tblGrid>
                <a:gridCol w="2715905">
                  <a:extLst>
                    <a:ext uri="{9D8B030D-6E8A-4147-A177-3AD203B41FA5}">
                      <a16:colId xmlns:a16="http://schemas.microsoft.com/office/drawing/2014/main" val="877588910"/>
                    </a:ext>
                  </a:extLst>
                </a:gridCol>
                <a:gridCol w="1378424">
                  <a:extLst>
                    <a:ext uri="{9D8B030D-6E8A-4147-A177-3AD203B41FA5}">
                      <a16:colId xmlns:a16="http://schemas.microsoft.com/office/drawing/2014/main" val="596447648"/>
                    </a:ext>
                  </a:extLst>
                </a:gridCol>
                <a:gridCol w="1146412">
                  <a:extLst>
                    <a:ext uri="{9D8B030D-6E8A-4147-A177-3AD203B41FA5}">
                      <a16:colId xmlns:a16="http://schemas.microsoft.com/office/drawing/2014/main" val="2183257463"/>
                    </a:ext>
                  </a:extLst>
                </a:gridCol>
                <a:gridCol w="1856095">
                  <a:extLst>
                    <a:ext uri="{9D8B030D-6E8A-4147-A177-3AD203B41FA5}">
                      <a16:colId xmlns:a16="http://schemas.microsoft.com/office/drawing/2014/main" val="4044961964"/>
                    </a:ext>
                  </a:extLst>
                </a:gridCol>
                <a:gridCol w="1433015">
                  <a:extLst>
                    <a:ext uri="{9D8B030D-6E8A-4147-A177-3AD203B41FA5}">
                      <a16:colId xmlns:a16="http://schemas.microsoft.com/office/drawing/2014/main" val="2904684441"/>
                    </a:ext>
                  </a:extLst>
                </a:gridCol>
              </a:tblGrid>
              <a:tr h="800644">
                <a:tc>
                  <a:txBody>
                    <a:bodyPr/>
                    <a:lstStyle/>
                    <a:p>
                      <a:pPr marL="0" marR="0" algn="just">
                        <a:lnSpc>
                          <a:spcPct val="107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Name of transition class</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Area (ha) in Basin</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Area (ha) in River</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98529580"/>
                  </a:ext>
                </a:extLst>
              </a:tr>
              <a:tr h="386343">
                <a:tc>
                  <a:txBody>
                    <a:bodyPr/>
                    <a:lstStyle/>
                    <a:p>
                      <a:pPr marL="0" marR="0">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Permanent</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756.91</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33.71</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228.25</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33.69</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22376203"/>
                  </a:ext>
                </a:extLst>
              </a:tr>
              <a:tr h="386343">
                <a:tc>
                  <a:txBody>
                    <a:bodyPr/>
                    <a:lstStyle/>
                    <a:p>
                      <a:pPr marL="0" marR="0">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New permanent</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64.6</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2.88</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22.27</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3.29</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51722578"/>
                  </a:ext>
                </a:extLst>
              </a:tr>
              <a:tr h="386343">
                <a:tc>
                  <a:txBody>
                    <a:bodyPr/>
                    <a:lstStyle/>
                    <a:p>
                      <a:pPr marL="0" marR="0">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Lost permanent</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16.8</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0.75</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16.39</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5C35"/>
                    </a:solidFill>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2.42</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0602162"/>
                  </a:ext>
                </a:extLst>
              </a:tr>
              <a:tr h="386343">
                <a:tc>
                  <a:txBody>
                    <a:bodyPr/>
                    <a:lstStyle/>
                    <a:p>
                      <a:pPr marL="0" marR="0">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Seasonal</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141</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6.28</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84.79</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12.51</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43272038"/>
                  </a:ext>
                </a:extLst>
              </a:tr>
              <a:tr h="386343">
                <a:tc>
                  <a:txBody>
                    <a:bodyPr/>
                    <a:lstStyle/>
                    <a:p>
                      <a:pPr marL="0" marR="0">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New seasonal</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333.69</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14.86</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95.52</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14.10</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18063644"/>
                  </a:ext>
                </a:extLst>
              </a:tr>
              <a:tr h="386343">
                <a:tc>
                  <a:txBody>
                    <a:bodyPr/>
                    <a:lstStyle/>
                    <a:p>
                      <a:pPr marL="0" marR="0">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Lost seasonal</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270.74</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12.06</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146.63</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5C35"/>
                    </a:solidFill>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21.64</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48997405"/>
                  </a:ext>
                </a:extLst>
              </a:tr>
              <a:tr h="386343">
                <a:tc>
                  <a:txBody>
                    <a:bodyPr/>
                    <a:lstStyle/>
                    <a:p>
                      <a:pPr marL="0" marR="0">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Seasonal to permanent</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29.39</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1.31</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12.58</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1.86</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7593441"/>
                  </a:ext>
                </a:extLst>
              </a:tr>
              <a:tr h="386343">
                <a:tc>
                  <a:txBody>
                    <a:bodyPr/>
                    <a:lstStyle/>
                    <a:p>
                      <a:pPr marL="0" marR="0">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Permanent to seasonal</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7.28</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0.32</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4.09</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0.60</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2594148"/>
                  </a:ext>
                </a:extLst>
              </a:tr>
              <a:tr h="386343">
                <a:tc>
                  <a:txBody>
                    <a:bodyPr/>
                    <a:lstStyle/>
                    <a:p>
                      <a:pPr marL="0" marR="0">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Ephemeral permanent</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2.81</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0.13</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2.73</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0.40</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55419602"/>
                  </a:ext>
                </a:extLst>
              </a:tr>
              <a:tr h="386343">
                <a:tc>
                  <a:txBody>
                    <a:bodyPr/>
                    <a:lstStyle/>
                    <a:p>
                      <a:pPr marL="0" marR="0">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Ephemeral seasonal</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622.05</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27.70</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64.25</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800" b="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9.48</a:t>
                      </a:r>
                      <a:endParaRPr lang="en-US" sz="1800" b="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01917904"/>
                  </a:ext>
                </a:extLst>
              </a:tr>
            </a:tbl>
          </a:graphicData>
        </a:graphic>
      </p:graphicFrame>
      <p:sp>
        <p:nvSpPr>
          <p:cNvPr id="9" name="TextBox 8">
            <a:extLst>
              <a:ext uri="{FF2B5EF4-FFF2-40B4-BE49-F238E27FC236}">
                <a16:creationId xmlns:a16="http://schemas.microsoft.com/office/drawing/2014/main" id="{3959879F-AA0F-4DFD-A5FD-7CBE3DB9C976}"/>
              </a:ext>
            </a:extLst>
          </p:cNvPr>
          <p:cNvSpPr txBox="1"/>
          <p:nvPr/>
        </p:nvSpPr>
        <p:spPr>
          <a:xfrm>
            <a:off x="9567081" y="5214703"/>
            <a:ext cx="2338316"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Erosion = 117.79 ha</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Accretion = 163.02 ha</a:t>
            </a:r>
          </a:p>
        </p:txBody>
      </p:sp>
    </p:spTree>
    <p:extLst>
      <p:ext uri="{BB962C8B-B14F-4D97-AF65-F5344CB8AC3E}">
        <p14:creationId xmlns:p14="http://schemas.microsoft.com/office/powerpoint/2010/main" val="20557173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C1FDE-D8A8-4B29-849F-A1FCD369C764}"/>
              </a:ext>
            </a:extLst>
          </p:cNvPr>
          <p:cNvSpPr>
            <a:spLocks noGrp="1"/>
          </p:cNvSpPr>
          <p:nvPr>
            <p:ph type="title"/>
          </p:nvPr>
        </p:nvSpPr>
        <p:spPr>
          <a:xfrm>
            <a:off x="814885" y="175903"/>
            <a:ext cx="10562230" cy="543749"/>
          </a:xfrm>
        </p:spPr>
        <p:txBody>
          <a:bodyPr>
            <a:normAutofit fontScale="90000"/>
          </a:bodyPr>
          <a:lstStyle/>
          <a:p>
            <a:r>
              <a:rPr lang="en-US" sz="3600" b="1" dirty="0">
                <a:latin typeface="Times New Roman" panose="02020603050405020304" pitchFamily="18" charset="0"/>
                <a:cs typeface="Times New Roman" panose="02020603050405020304" pitchFamily="18" charset="0"/>
              </a:rPr>
              <a:t>Water Transition Change over Halda river</a:t>
            </a:r>
            <a:endParaRPr lang="en-US" b="1"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71524309-AB91-4B0C-B10B-E06E9E8B4506}"/>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814885" y="710329"/>
            <a:ext cx="5057687" cy="5971768"/>
          </a:xfrm>
          <a:prstGeom prst="rect">
            <a:avLst/>
          </a:prstGeom>
        </p:spPr>
      </p:pic>
      <p:pic>
        <p:nvPicPr>
          <p:cNvPr id="5" name="Picture 4">
            <a:extLst>
              <a:ext uri="{FF2B5EF4-FFF2-40B4-BE49-F238E27FC236}">
                <a16:creationId xmlns:a16="http://schemas.microsoft.com/office/drawing/2014/main" id="{D6F647D7-6ECB-4DC3-88F1-25216634F9CD}"/>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7460343" y="794918"/>
            <a:ext cx="3512457" cy="5661245"/>
          </a:xfrm>
          <a:prstGeom prst="rect">
            <a:avLst/>
          </a:prstGeom>
        </p:spPr>
      </p:pic>
      <p:sp>
        <p:nvSpPr>
          <p:cNvPr id="3" name="TextBox 2">
            <a:extLst>
              <a:ext uri="{FF2B5EF4-FFF2-40B4-BE49-F238E27FC236}">
                <a16:creationId xmlns:a16="http://schemas.microsoft.com/office/drawing/2014/main" id="{BC81FE0C-65F5-4857-9F88-9CFD097C49A7}"/>
              </a:ext>
            </a:extLst>
          </p:cNvPr>
          <p:cNvSpPr txBox="1"/>
          <p:nvPr/>
        </p:nvSpPr>
        <p:spPr>
          <a:xfrm>
            <a:off x="7678057" y="6502401"/>
            <a:ext cx="3077028" cy="369332"/>
          </a:xfrm>
          <a:prstGeom prst="rect">
            <a:avLst/>
          </a:prstGeom>
          <a:noFill/>
        </p:spPr>
        <p:txBody>
          <a:bodyPr wrap="square" rtlCol="0">
            <a:spAutoFit/>
          </a:bodyPr>
          <a:lstStyle/>
          <a:p>
            <a:r>
              <a:rPr lang="en-US" sz="1800" b="1" dirty="0">
                <a:effectLst/>
                <a:latin typeface="Times New Roman" panose="02020603050405020304" pitchFamily="18" charset="0"/>
                <a:ea typeface="Calibri" panose="020F0502020204030204" pitchFamily="34" charset="0"/>
              </a:rPr>
              <a:t>Occurrence Change Intensity</a:t>
            </a:r>
            <a:endParaRPr lang="en-US" b="1" dirty="0"/>
          </a:p>
        </p:txBody>
      </p:sp>
      <p:sp>
        <p:nvSpPr>
          <p:cNvPr id="7" name="TextBox 6">
            <a:extLst>
              <a:ext uri="{FF2B5EF4-FFF2-40B4-BE49-F238E27FC236}">
                <a16:creationId xmlns:a16="http://schemas.microsoft.com/office/drawing/2014/main" id="{3FF62D4A-D551-4D5C-A7FE-46D6E7D25F69}"/>
              </a:ext>
            </a:extLst>
          </p:cNvPr>
          <p:cNvSpPr txBox="1"/>
          <p:nvPr/>
        </p:nvSpPr>
        <p:spPr>
          <a:xfrm>
            <a:off x="5070299" y="3301635"/>
            <a:ext cx="1620787" cy="1446550"/>
          </a:xfrm>
          <a:prstGeom prst="rect">
            <a:avLst/>
          </a:prstGeom>
          <a:noFill/>
        </p:spPr>
        <p:txBody>
          <a:bodyPr wrap="square" rtlCol="0">
            <a:spAutoFit/>
          </a:bodyPr>
          <a:lstStyle/>
          <a:p>
            <a:pPr marL="342900" indent="-342900">
              <a:buAutoNum type="alphaLcPeriod"/>
            </a:pPr>
            <a:r>
              <a:rPr lang="en-US" sz="1400" dirty="0" err="1">
                <a:latin typeface="Times New Roman" panose="02020603050405020304" pitchFamily="18" charset="0"/>
                <a:cs typeface="Times New Roman" panose="02020603050405020304" pitchFamily="18" charset="0"/>
              </a:rPr>
              <a:t>Narayanhat</a:t>
            </a:r>
            <a:endParaRPr lang="en-US" sz="1400" dirty="0">
              <a:latin typeface="Times New Roman" panose="02020603050405020304" pitchFamily="18" charset="0"/>
              <a:cs typeface="Times New Roman" panose="02020603050405020304" pitchFamily="18" charset="0"/>
            </a:endParaRPr>
          </a:p>
          <a:p>
            <a:pPr marL="342900" indent="-342900">
              <a:buAutoNum type="alphaLcPeriod"/>
            </a:pPr>
            <a:r>
              <a:rPr lang="en-US" sz="1400" dirty="0" err="1">
                <a:latin typeface="Times New Roman" panose="02020603050405020304" pitchFamily="18" charset="0"/>
                <a:cs typeface="Times New Roman" panose="02020603050405020304" pitchFamily="18" charset="0"/>
              </a:rPr>
              <a:t>Bhujpur</a:t>
            </a:r>
            <a:endParaRPr lang="en-US" sz="1400" dirty="0">
              <a:latin typeface="Times New Roman" panose="02020603050405020304" pitchFamily="18" charset="0"/>
              <a:cs typeface="Times New Roman" panose="02020603050405020304" pitchFamily="18" charset="0"/>
            </a:endParaRPr>
          </a:p>
          <a:p>
            <a:pPr marL="342900" indent="-342900">
              <a:buAutoNum type="alphaLcPeriod"/>
            </a:pPr>
            <a:r>
              <a:rPr lang="en-US" sz="1400" dirty="0" err="1">
                <a:latin typeface="Times New Roman" panose="02020603050405020304" pitchFamily="18" charset="0"/>
                <a:cs typeface="Times New Roman" panose="02020603050405020304" pitchFamily="18" charset="0"/>
              </a:rPr>
              <a:t>Suabil</a:t>
            </a:r>
            <a:endParaRPr lang="en-US" sz="1400" dirty="0">
              <a:latin typeface="Times New Roman" panose="02020603050405020304" pitchFamily="18" charset="0"/>
              <a:cs typeface="Times New Roman" panose="02020603050405020304" pitchFamily="18" charset="0"/>
            </a:endParaRPr>
          </a:p>
          <a:p>
            <a:pPr marL="342900" indent="-342900">
              <a:buAutoNum type="alphaLcPeriod"/>
            </a:pPr>
            <a:r>
              <a:rPr lang="en-US" sz="1400" dirty="0" err="1">
                <a:latin typeface="Times New Roman" panose="02020603050405020304" pitchFamily="18" charset="0"/>
                <a:cs typeface="Times New Roman" panose="02020603050405020304" pitchFamily="18" charset="0"/>
              </a:rPr>
              <a:t>Samitirhat</a:t>
            </a:r>
            <a:endParaRPr lang="en-US" sz="1400" dirty="0">
              <a:latin typeface="Times New Roman" panose="02020603050405020304" pitchFamily="18" charset="0"/>
              <a:cs typeface="Times New Roman" panose="02020603050405020304" pitchFamily="18" charset="0"/>
            </a:endParaRPr>
          </a:p>
          <a:p>
            <a:pPr marL="342900" indent="-342900">
              <a:buAutoNum type="alphaLcPeriod"/>
            </a:pPr>
            <a:r>
              <a:rPr lang="en-US" sz="1400" dirty="0" err="1">
                <a:latin typeface="Times New Roman" panose="02020603050405020304" pitchFamily="18" charset="0"/>
                <a:cs typeface="Times New Roman" panose="02020603050405020304" pitchFamily="18" charset="0"/>
              </a:rPr>
              <a:t>Garduara</a:t>
            </a:r>
            <a:endParaRPr lang="en-US" sz="1400" dirty="0">
              <a:latin typeface="Times New Roman" panose="02020603050405020304" pitchFamily="18" charset="0"/>
              <a:cs typeface="Times New Roman" panose="02020603050405020304" pitchFamily="18" charset="0"/>
            </a:endParaRPr>
          </a:p>
          <a:p>
            <a:pPr marL="342900" indent="-342900">
              <a:buAutoNum type="alphaLcPeriod"/>
            </a:pPr>
            <a:endParaRPr lang="en-US" dirty="0"/>
          </a:p>
        </p:txBody>
      </p:sp>
    </p:spTree>
    <p:extLst>
      <p:ext uri="{BB962C8B-B14F-4D97-AF65-F5344CB8AC3E}">
        <p14:creationId xmlns:p14="http://schemas.microsoft.com/office/powerpoint/2010/main" val="41387321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2CD42-A1BB-487E-AEE4-F61DF52F0396}"/>
              </a:ext>
            </a:extLst>
          </p:cNvPr>
          <p:cNvSpPr>
            <a:spLocks noGrp="1"/>
          </p:cNvSpPr>
          <p:nvPr>
            <p:ph type="title"/>
          </p:nvPr>
        </p:nvSpPr>
        <p:spPr/>
        <p:txBody>
          <a:bodyPr>
            <a:normAutofit/>
          </a:bodyPr>
          <a:lstStyle/>
          <a:p>
            <a:r>
              <a:rPr lang="en-US" sz="3200" b="1" dirty="0">
                <a:latin typeface="Times New Roman" panose="02020603050405020304" pitchFamily="18" charset="0"/>
                <a:cs typeface="Times New Roman" panose="02020603050405020304" pitchFamily="18" charset="0"/>
              </a:rPr>
              <a:t>River Course Change</a:t>
            </a:r>
          </a:p>
        </p:txBody>
      </p:sp>
      <p:pic>
        <p:nvPicPr>
          <p:cNvPr id="4" name="Content Placeholder 3">
            <a:extLst>
              <a:ext uri="{FF2B5EF4-FFF2-40B4-BE49-F238E27FC236}">
                <a16:creationId xmlns:a16="http://schemas.microsoft.com/office/drawing/2014/main" id="{0AEC1016-1BB5-4F3E-85C2-1821D29BFE88}"/>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5240741" y="365125"/>
            <a:ext cx="4379794" cy="6127750"/>
          </a:xfrm>
          <a:prstGeom prst="rect">
            <a:avLst/>
          </a:prstGeom>
        </p:spPr>
      </p:pic>
      <p:sp>
        <p:nvSpPr>
          <p:cNvPr id="7" name="TextBox 6">
            <a:extLst>
              <a:ext uri="{FF2B5EF4-FFF2-40B4-BE49-F238E27FC236}">
                <a16:creationId xmlns:a16="http://schemas.microsoft.com/office/drawing/2014/main" id="{2D604718-830B-4A17-A22B-603DD2C5449F}"/>
              </a:ext>
            </a:extLst>
          </p:cNvPr>
          <p:cNvSpPr txBox="1"/>
          <p:nvPr/>
        </p:nvSpPr>
        <p:spPr>
          <a:xfrm>
            <a:off x="2462541" y="4738549"/>
            <a:ext cx="3302758" cy="1754326"/>
          </a:xfrm>
          <a:prstGeom prst="rect">
            <a:avLst/>
          </a:prstGeom>
          <a:noFill/>
        </p:spPr>
        <p:txBody>
          <a:bodyPr wrap="square" rtlCol="0">
            <a:spAutoFit/>
          </a:bodyPr>
          <a:lstStyle/>
          <a:p>
            <a:pPr marL="342900" indent="-342900">
              <a:buAutoNum type="alphaLcPeriod"/>
            </a:pPr>
            <a:r>
              <a:rPr lang="en-US" dirty="0" err="1">
                <a:latin typeface="Times New Roman" panose="02020603050405020304" pitchFamily="18" charset="0"/>
                <a:cs typeface="Times New Roman" panose="02020603050405020304" pitchFamily="18" charset="0"/>
              </a:rPr>
              <a:t>Narayanhat</a:t>
            </a:r>
            <a:endParaRPr lang="en-US" dirty="0">
              <a:latin typeface="Times New Roman" panose="02020603050405020304" pitchFamily="18" charset="0"/>
              <a:cs typeface="Times New Roman" panose="02020603050405020304" pitchFamily="18" charset="0"/>
            </a:endParaRPr>
          </a:p>
          <a:p>
            <a:pPr marL="342900" indent="-342900">
              <a:buAutoNum type="alphaLcPeriod"/>
            </a:pPr>
            <a:r>
              <a:rPr lang="en-US" dirty="0" err="1">
                <a:latin typeface="Times New Roman" panose="02020603050405020304" pitchFamily="18" charset="0"/>
                <a:cs typeface="Times New Roman" panose="02020603050405020304" pitchFamily="18" charset="0"/>
              </a:rPr>
              <a:t>Bhujpur</a:t>
            </a:r>
            <a:endParaRPr lang="en-US" dirty="0">
              <a:latin typeface="Times New Roman" panose="02020603050405020304" pitchFamily="18" charset="0"/>
              <a:cs typeface="Times New Roman" panose="02020603050405020304" pitchFamily="18" charset="0"/>
            </a:endParaRPr>
          </a:p>
          <a:p>
            <a:pPr marL="342900" indent="-342900">
              <a:buAutoNum type="alphaLcPeriod"/>
            </a:pPr>
            <a:r>
              <a:rPr lang="en-US" dirty="0" err="1">
                <a:latin typeface="Times New Roman" panose="02020603050405020304" pitchFamily="18" charset="0"/>
                <a:cs typeface="Times New Roman" panose="02020603050405020304" pitchFamily="18" charset="0"/>
              </a:rPr>
              <a:t>Suabil</a:t>
            </a:r>
            <a:endParaRPr lang="en-US" dirty="0">
              <a:latin typeface="Times New Roman" panose="02020603050405020304" pitchFamily="18" charset="0"/>
              <a:cs typeface="Times New Roman" panose="02020603050405020304" pitchFamily="18" charset="0"/>
            </a:endParaRPr>
          </a:p>
          <a:p>
            <a:pPr marL="342900" indent="-342900">
              <a:buAutoNum type="alphaLcPeriod"/>
            </a:pPr>
            <a:r>
              <a:rPr lang="en-US" dirty="0" err="1">
                <a:latin typeface="Times New Roman" panose="02020603050405020304" pitchFamily="18" charset="0"/>
                <a:cs typeface="Times New Roman" panose="02020603050405020304" pitchFamily="18" charset="0"/>
              </a:rPr>
              <a:t>Samitirhat</a:t>
            </a:r>
            <a:endParaRPr lang="en-US" dirty="0">
              <a:latin typeface="Times New Roman" panose="02020603050405020304" pitchFamily="18" charset="0"/>
              <a:cs typeface="Times New Roman" panose="02020603050405020304" pitchFamily="18" charset="0"/>
            </a:endParaRPr>
          </a:p>
          <a:p>
            <a:pPr marL="342900" indent="-342900">
              <a:buAutoNum type="alphaLcPeriod"/>
            </a:pPr>
            <a:r>
              <a:rPr lang="en-US" dirty="0" err="1">
                <a:latin typeface="Times New Roman" panose="02020603050405020304" pitchFamily="18" charset="0"/>
                <a:cs typeface="Times New Roman" panose="02020603050405020304" pitchFamily="18" charset="0"/>
              </a:rPr>
              <a:t>Garduara</a:t>
            </a:r>
            <a:endParaRPr lang="en-US" dirty="0">
              <a:latin typeface="Times New Roman" panose="02020603050405020304" pitchFamily="18" charset="0"/>
              <a:cs typeface="Times New Roman" panose="02020603050405020304" pitchFamily="18" charset="0"/>
            </a:endParaRPr>
          </a:p>
          <a:p>
            <a:pPr marL="342900" indent="-342900">
              <a:buAutoNum type="alphaLcPeriod"/>
            </a:pPr>
            <a:endParaRPr lang="en-US" dirty="0"/>
          </a:p>
        </p:txBody>
      </p:sp>
    </p:spTree>
    <p:extLst>
      <p:ext uri="{BB962C8B-B14F-4D97-AF65-F5344CB8AC3E}">
        <p14:creationId xmlns:p14="http://schemas.microsoft.com/office/powerpoint/2010/main" val="42195945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D52C9-375C-4CEE-B0C6-486112A3205F}"/>
              </a:ext>
            </a:extLst>
          </p:cNvPr>
          <p:cNvSpPr>
            <a:spLocks noGrp="1"/>
          </p:cNvSpPr>
          <p:nvPr>
            <p:ph type="title"/>
          </p:nvPr>
        </p:nvSpPr>
        <p:spPr>
          <a:xfrm>
            <a:off x="360528" y="145409"/>
            <a:ext cx="10515600" cy="535627"/>
          </a:xfrm>
        </p:spPr>
        <p:txBody>
          <a:bodyPr>
            <a:normAutofit fontScale="90000"/>
          </a:bodyPr>
          <a:lstStyle/>
          <a:p>
            <a:r>
              <a:rPr lang="en-US" sz="3600" b="1" dirty="0">
                <a:latin typeface="Times New Roman" panose="02020603050405020304" pitchFamily="18" charset="0"/>
                <a:cs typeface="Times New Roman" panose="02020603050405020304" pitchFamily="18" charset="0"/>
              </a:rPr>
              <a:t>Change in river width</a:t>
            </a:r>
            <a:endParaRPr lang="en-US" b="1" dirty="0">
              <a:latin typeface="Times New Roman" panose="02020603050405020304" pitchFamily="18" charset="0"/>
              <a:cs typeface="Times New Roman" panose="02020603050405020304" pitchFamily="18" charset="0"/>
            </a:endParaRPr>
          </a:p>
        </p:txBody>
      </p:sp>
      <p:graphicFrame>
        <p:nvGraphicFramePr>
          <p:cNvPr id="4" name="Content Placeholder 3">
            <a:extLst>
              <a:ext uri="{FF2B5EF4-FFF2-40B4-BE49-F238E27FC236}">
                <a16:creationId xmlns:a16="http://schemas.microsoft.com/office/drawing/2014/main" id="{2947433B-6315-41EE-B873-24B078ED9F69}"/>
              </a:ext>
            </a:extLst>
          </p:cNvPr>
          <p:cNvGraphicFramePr>
            <a:graphicFrameLocks noGrp="1"/>
          </p:cNvGraphicFramePr>
          <p:nvPr>
            <p:ph idx="1"/>
          </p:nvPr>
        </p:nvGraphicFramePr>
        <p:xfrm>
          <a:off x="3252873" y="1036638"/>
          <a:ext cx="5686253" cy="5140326"/>
        </p:xfrm>
        <a:graphic>
          <a:graphicData uri="http://schemas.openxmlformats.org/drawingml/2006/table">
            <a:tbl>
              <a:tblPr firstRow="1" firstCol="1" bandRow="1"/>
              <a:tblGrid>
                <a:gridCol w="812063">
                  <a:extLst>
                    <a:ext uri="{9D8B030D-6E8A-4147-A177-3AD203B41FA5}">
                      <a16:colId xmlns:a16="http://schemas.microsoft.com/office/drawing/2014/main" val="2193525365"/>
                    </a:ext>
                  </a:extLst>
                </a:gridCol>
                <a:gridCol w="812063">
                  <a:extLst>
                    <a:ext uri="{9D8B030D-6E8A-4147-A177-3AD203B41FA5}">
                      <a16:colId xmlns:a16="http://schemas.microsoft.com/office/drawing/2014/main" val="3478479870"/>
                    </a:ext>
                  </a:extLst>
                </a:gridCol>
                <a:gridCol w="812667">
                  <a:extLst>
                    <a:ext uri="{9D8B030D-6E8A-4147-A177-3AD203B41FA5}">
                      <a16:colId xmlns:a16="http://schemas.microsoft.com/office/drawing/2014/main" val="4172263189"/>
                    </a:ext>
                  </a:extLst>
                </a:gridCol>
                <a:gridCol w="812063">
                  <a:extLst>
                    <a:ext uri="{9D8B030D-6E8A-4147-A177-3AD203B41FA5}">
                      <a16:colId xmlns:a16="http://schemas.microsoft.com/office/drawing/2014/main" val="1282539352"/>
                    </a:ext>
                  </a:extLst>
                </a:gridCol>
                <a:gridCol w="812667">
                  <a:extLst>
                    <a:ext uri="{9D8B030D-6E8A-4147-A177-3AD203B41FA5}">
                      <a16:colId xmlns:a16="http://schemas.microsoft.com/office/drawing/2014/main" val="947794829"/>
                    </a:ext>
                  </a:extLst>
                </a:gridCol>
                <a:gridCol w="812063">
                  <a:extLst>
                    <a:ext uri="{9D8B030D-6E8A-4147-A177-3AD203B41FA5}">
                      <a16:colId xmlns:a16="http://schemas.microsoft.com/office/drawing/2014/main" val="1647088139"/>
                    </a:ext>
                  </a:extLst>
                </a:gridCol>
                <a:gridCol w="812667">
                  <a:extLst>
                    <a:ext uri="{9D8B030D-6E8A-4147-A177-3AD203B41FA5}">
                      <a16:colId xmlns:a16="http://schemas.microsoft.com/office/drawing/2014/main" val="548272694"/>
                    </a:ext>
                  </a:extLst>
                </a:gridCol>
              </a:tblGrid>
              <a:tr h="359526">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Point no.</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Width in 2001 (m)</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Width in 2009 (m)</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Width in 2001 (m)</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Change in 2009-2001</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Change in 2018-2009</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Change in 2018-2001</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809047"/>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A</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304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303</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319</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16</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15</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0252729"/>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B</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170</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172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188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16</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45315830"/>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C</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149</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147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154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5</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28235584"/>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D</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121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114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131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10</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9854242"/>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E</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101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93</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131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30</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51831173"/>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F</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88.4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75</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111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-13.4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36</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22.6</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25593579"/>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G</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52.6</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40</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110</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-12.6</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70</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57.4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7739676"/>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H</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52.7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48.8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74.4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-3.9</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25.6</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21.7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71729852"/>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I</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56.3</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48.3</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67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18.7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10.7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11547010"/>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J</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53.1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45.4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88.1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-7.7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42.7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35</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9756687"/>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K</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44.1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121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12.1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76.9</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89</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79940932"/>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L</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43</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38.2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39.2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-4.8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763410"/>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M</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39.2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30.4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-5.2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-3.6</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-8.8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92991618"/>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N</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37.6</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35.5</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31.7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-5.9</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69695135"/>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O</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32.2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44.9</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17.1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12.7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-27.8</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-15.1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97740284"/>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P</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25</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24.9</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15.7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-0.1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-9.2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-9.3</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0599628"/>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Q</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35.7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34.7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47.5</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12.8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11.8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312000"/>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R</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28.7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31.7</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31.2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-0.5</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2.5</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05895692"/>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S</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24.01</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28.4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4.39</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-0.4</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3.99</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67066115"/>
                  </a:ext>
                </a:extLst>
              </a:tr>
              <a:tr h="239040">
                <a:tc>
                  <a:txBody>
                    <a:bodyPr/>
                    <a:lstStyle/>
                    <a:p>
                      <a:pPr marL="0" marR="0" algn="just">
                        <a:lnSpc>
                          <a:spcPct val="107000"/>
                        </a:lnSpc>
                        <a:spcBef>
                          <a:spcPts val="0"/>
                        </a:spcBef>
                        <a:spcAft>
                          <a:spcPts val="0"/>
                        </a:spcAft>
                      </a:pPr>
                      <a:r>
                        <a:rPr lang="en-US" sz="1100" b="1">
                          <a:effectLst/>
                          <a:latin typeface="Times New Roman" panose="02020603050405020304" pitchFamily="18" charset="0"/>
                          <a:ea typeface="Calibri" panose="020F0502020204030204" pitchFamily="34" charset="0"/>
                          <a:cs typeface="Times New Roman" panose="02020603050405020304" pitchFamily="18" charset="0"/>
                        </a:rPr>
                        <a:t>T</a:t>
                      </a:r>
                      <a:endParaRPr lang="en-US"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23.2</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32.8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30</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9.6</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-2.8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lnSpc>
                          <a:spcPct val="107000"/>
                        </a:lnSpc>
                        <a:spcBef>
                          <a:spcPts val="0"/>
                        </a:spcBef>
                        <a:spcAft>
                          <a:spcPts val="0"/>
                        </a:spcAft>
                      </a:pP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6.8</a:t>
                      </a:r>
                    </a:p>
                  </a:txBody>
                  <a:tcPr marL="65193" marR="6519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07653266"/>
                  </a:ext>
                </a:extLst>
              </a:tr>
            </a:tbl>
          </a:graphicData>
        </a:graphic>
      </p:graphicFrame>
      <p:sp>
        <p:nvSpPr>
          <p:cNvPr id="5" name="TextBox 4">
            <a:extLst>
              <a:ext uri="{FF2B5EF4-FFF2-40B4-BE49-F238E27FC236}">
                <a16:creationId xmlns:a16="http://schemas.microsoft.com/office/drawing/2014/main" id="{70AA349A-F433-4379-8ECD-67201C737683}"/>
              </a:ext>
            </a:extLst>
          </p:cNvPr>
          <p:cNvSpPr txBox="1"/>
          <p:nvPr/>
        </p:nvSpPr>
        <p:spPr>
          <a:xfrm>
            <a:off x="9730854" y="3283635"/>
            <a:ext cx="1856095" cy="64633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K = </a:t>
            </a:r>
            <a:r>
              <a:rPr lang="en-US" b="1" dirty="0" err="1">
                <a:latin typeface="Times New Roman" panose="02020603050405020304" pitchFamily="18" charset="0"/>
                <a:cs typeface="Times New Roman" panose="02020603050405020304" pitchFamily="18" charset="0"/>
              </a:rPr>
              <a:t>Najirhat</a:t>
            </a:r>
            <a:r>
              <a:rPr lang="en-US" b="1" dirty="0">
                <a:latin typeface="Times New Roman" panose="02020603050405020304" pitchFamily="18" charset="0"/>
                <a:cs typeface="Times New Roman" panose="02020603050405020304" pitchFamily="18" charset="0"/>
              </a:rPr>
              <a:t> </a:t>
            </a:r>
          </a:p>
          <a:p>
            <a:r>
              <a:rPr lang="en-US" b="1" dirty="0">
                <a:latin typeface="Times New Roman" panose="02020603050405020304" pitchFamily="18" charset="0"/>
                <a:cs typeface="Times New Roman" panose="02020603050405020304" pitchFamily="18" charset="0"/>
              </a:rPr>
              <a:t>O = </a:t>
            </a:r>
            <a:r>
              <a:rPr lang="en-US" b="1" dirty="0" err="1">
                <a:latin typeface="Times New Roman" panose="02020603050405020304" pitchFamily="18" charset="0"/>
                <a:cs typeface="Times New Roman" panose="02020603050405020304" pitchFamily="18" charset="0"/>
              </a:rPr>
              <a:t>Kumarpara</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93601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96620-0F05-44D9-B439-1A61B5A59B8B}"/>
              </a:ext>
            </a:extLst>
          </p:cNvPr>
          <p:cNvSpPr>
            <a:spLocks noGrp="1"/>
          </p:cNvSpPr>
          <p:nvPr>
            <p:ph type="title"/>
          </p:nvPr>
        </p:nvSpPr>
        <p:spPr>
          <a:xfrm>
            <a:off x="464024" y="119466"/>
            <a:ext cx="10630469" cy="576570"/>
          </a:xfrm>
        </p:spPr>
        <p:txBody>
          <a:bodyPr>
            <a:normAutofit fontScale="90000"/>
          </a:bodyPr>
          <a:lstStyle/>
          <a:p>
            <a:r>
              <a:rPr lang="en-US" sz="4000" dirty="0">
                <a:latin typeface="Times New Roman" panose="02020603050405020304" pitchFamily="18" charset="0"/>
                <a:cs typeface="Times New Roman" panose="02020603050405020304" pitchFamily="18" charset="0"/>
              </a:rPr>
              <a:t>Fluctuation of parameters</a:t>
            </a:r>
          </a:p>
        </p:txBody>
      </p:sp>
      <p:pic>
        <p:nvPicPr>
          <p:cNvPr id="4" name="Content Placeholder 3">
            <a:extLst>
              <a:ext uri="{FF2B5EF4-FFF2-40B4-BE49-F238E27FC236}">
                <a16:creationId xmlns:a16="http://schemas.microsoft.com/office/drawing/2014/main" id="{2C390B04-BAB8-4670-9869-36913F5DD965}"/>
              </a:ext>
            </a:extLst>
          </p:cNvPr>
          <p:cNvPicPr>
            <a:picLocks noGrp="1" noChangeAspect="1"/>
          </p:cNvPicPr>
          <p:nvPr>
            <p:ph idx="1"/>
          </p:nvPr>
        </p:nvPicPr>
        <p:blipFill>
          <a:blip r:embed="rId2"/>
          <a:stretch>
            <a:fillRect/>
          </a:stretch>
        </p:blipFill>
        <p:spPr>
          <a:xfrm>
            <a:off x="1039431" y="1058228"/>
            <a:ext cx="9120461" cy="6125586"/>
          </a:xfrm>
          <a:prstGeom prst="rect">
            <a:avLst/>
          </a:prstGeom>
        </p:spPr>
      </p:pic>
      <p:sp>
        <p:nvSpPr>
          <p:cNvPr id="5" name="TextBox 4">
            <a:extLst>
              <a:ext uri="{FF2B5EF4-FFF2-40B4-BE49-F238E27FC236}">
                <a16:creationId xmlns:a16="http://schemas.microsoft.com/office/drawing/2014/main" id="{4D7DBF53-F171-4C16-9126-E5783D93129B}"/>
              </a:ext>
            </a:extLst>
          </p:cNvPr>
          <p:cNvSpPr txBox="1"/>
          <p:nvPr/>
        </p:nvSpPr>
        <p:spPr>
          <a:xfrm>
            <a:off x="8652681" y="1690688"/>
            <a:ext cx="3043450" cy="286232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Length:</a:t>
            </a:r>
          </a:p>
          <a:p>
            <a:r>
              <a:rPr lang="en-US" b="1" dirty="0">
                <a:latin typeface="Times New Roman" panose="02020603050405020304" pitchFamily="18" charset="0"/>
                <a:cs typeface="Times New Roman" panose="02020603050405020304" pitchFamily="18" charset="0"/>
              </a:rPr>
              <a:t>	2001: 81km</a:t>
            </a:r>
          </a:p>
          <a:p>
            <a:r>
              <a:rPr lang="en-US" b="1" dirty="0">
                <a:latin typeface="Times New Roman" panose="02020603050405020304" pitchFamily="18" charset="0"/>
                <a:cs typeface="Times New Roman" panose="02020603050405020304" pitchFamily="18" charset="0"/>
              </a:rPr>
              <a:t>	2009: 82km</a:t>
            </a:r>
          </a:p>
          <a:p>
            <a:r>
              <a:rPr lang="en-US" b="1" dirty="0">
                <a:latin typeface="Times New Roman" panose="02020603050405020304" pitchFamily="18" charset="0"/>
                <a:cs typeface="Times New Roman" panose="02020603050405020304" pitchFamily="18" charset="0"/>
              </a:rPr>
              <a:t>	2018: 80.8km </a:t>
            </a:r>
          </a:p>
          <a:p>
            <a:r>
              <a:rPr lang="en-US" b="1" dirty="0">
                <a:latin typeface="Times New Roman" panose="02020603050405020304" pitchFamily="18" charset="0"/>
                <a:cs typeface="Times New Roman" panose="02020603050405020304" pitchFamily="18" charset="0"/>
              </a:rPr>
              <a:t>Bends: </a:t>
            </a:r>
          </a:p>
          <a:p>
            <a:r>
              <a:rPr lang="en-US" b="1" dirty="0">
                <a:latin typeface="Times New Roman" panose="02020603050405020304" pitchFamily="18" charset="0"/>
                <a:cs typeface="Times New Roman" panose="02020603050405020304" pitchFamily="18" charset="0"/>
              </a:rPr>
              <a:t>	2001: 29</a:t>
            </a:r>
          </a:p>
          <a:p>
            <a:r>
              <a:rPr lang="en-US" b="1" dirty="0">
                <a:latin typeface="Times New Roman" panose="02020603050405020304" pitchFamily="18" charset="0"/>
                <a:cs typeface="Times New Roman" panose="02020603050405020304" pitchFamily="18" charset="0"/>
              </a:rPr>
              <a:t>	2009: 29</a:t>
            </a:r>
          </a:p>
          <a:p>
            <a:r>
              <a:rPr lang="en-US" b="1" dirty="0">
                <a:latin typeface="Times New Roman" panose="02020603050405020304" pitchFamily="18" charset="0"/>
                <a:cs typeface="Times New Roman" panose="02020603050405020304" pitchFamily="18" charset="0"/>
              </a:rPr>
              <a:t>	2018: 26</a:t>
            </a:r>
          </a:p>
          <a:p>
            <a:endParaRPr lang="en-US" b="1" dirty="0">
              <a:latin typeface="Times New Roman" panose="02020603050405020304" pitchFamily="18" charset="0"/>
              <a:cs typeface="Times New Roman" panose="02020603050405020304" pitchFamily="18" charset="0"/>
            </a:endParaRPr>
          </a:p>
          <a:p>
            <a:r>
              <a:rPr lang="en-US" dirty="0"/>
              <a:t>	</a:t>
            </a:r>
          </a:p>
        </p:txBody>
      </p:sp>
    </p:spTree>
    <p:extLst>
      <p:ext uri="{BB962C8B-B14F-4D97-AF65-F5344CB8AC3E}">
        <p14:creationId xmlns:p14="http://schemas.microsoft.com/office/powerpoint/2010/main" val="20365227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005BD-0DA0-440D-83A7-CA2F8BAE30D4}"/>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8DA8B0D5-6AF3-42EA-B9F5-DC28E3BB46CA}"/>
              </a:ext>
            </a:extLst>
          </p:cNvPr>
          <p:cNvSpPr>
            <a:spLocks noGrp="1"/>
          </p:cNvSpPr>
          <p:nvPr>
            <p:ph idx="1"/>
          </p:nvPr>
        </p:nvSpPr>
        <p:spPr/>
        <p:txBody>
          <a:bodyPr>
            <a:normAutofit fontScale="92500" lnSpcReduction="10000"/>
          </a:bodyPr>
          <a:lstStyle/>
          <a:p>
            <a:pPr marL="0" indent="0">
              <a:lnSpc>
                <a:spcPct val="200000"/>
              </a:lnSpc>
              <a:buNone/>
            </a:pPr>
            <a:r>
              <a:rPr lang="en-US" b="1" dirty="0">
                <a:latin typeface="Times New Roman" panose="02020603050405020304" pitchFamily="18" charset="0"/>
                <a:cs typeface="Times New Roman" panose="02020603050405020304" pitchFamily="18" charset="0"/>
              </a:rPr>
              <a:t>Halda River:</a:t>
            </a:r>
          </a:p>
          <a:p>
            <a:pPr>
              <a:lnSpc>
                <a:spcPct val="200000"/>
              </a:lnSpc>
            </a:pPr>
            <a:r>
              <a:rPr lang="en-US" dirty="0">
                <a:latin typeface="Times New Roman" panose="02020603050405020304" pitchFamily="18" charset="0"/>
                <a:cs typeface="Times New Roman" panose="02020603050405020304" pitchFamily="18" charset="0"/>
              </a:rPr>
              <a:t>A natural fish spawning heritage of Bangladesh</a:t>
            </a:r>
          </a:p>
          <a:p>
            <a:pPr>
              <a:lnSpc>
                <a:spcPct val="200000"/>
              </a:lnSpc>
            </a:pPr>
            <a:r>
              <a:rPr lang="en-US" dirty="0">
                <a:latin typeface="Times New Roman" panose="02020603050405020304" pitchFamily="18" charset="0"/>
                <a:cs typeface="Times New Roman" panose="02020603050405020304" pitchFamily="18" charset="0"/>
              </a:rPr>
              <a:t>Major water source for Chittagong City </a:t>
            </a:r>
          </a:p>
          <a:p>
            <a:pPr>
              <a:lnSpc>
                <a:spcPct val="200000"/>
              </a:lnSpc>
            </a:pPr>
            <a:r>
              <a:rPr lang="en-US" dirty="0">
                <a:latin typeface="Times New Roman" panose="02020603050405020304" pitchFamily="18" charset="0"/>
                <a:cs typeface="Times New Roman" panose="02020603050405020304" pitchFamily="18" charset="0"/>
              </a:rPr>
              <a:t>Industrial and agricultural activity</a:t>
            </a:r>
          </a:p>
          <a:p>
            <a:pPr>
              <a:lnSpc>
                <a:spcPct val="200000"/>
              </a:lnSpc>
            </a:pPr>
            <a:r>
              <a:rPr lang="en-US" dirty="0">
                <a:latin typeface="Times New Roman" panose="02020603050405020304" pitchFamily="18" charset="0"/>
                <a:cs typeface="Times New Roman" panose="02020603050405020304" pitchFamily="18" charset="0"/>
              </a:rPr>
              <a:t>Anthropogenic degradation</a:t>
            </a:r>
          </a:p>
        </p:txBody>
      </p:sp>
    </p:spTree>
    <p:extLst>
      <p:ext uri="{BB962C8B-B14F-4D97-AF65-F5344CB8AC3E}">
        <p14:creationId xmlns:p14="http://schemas.microsoft.com/office/powerpoint/2010/main" val="6565355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29967-CCB0-476B-BDEE-0917C557BED1}"/>
              </a:ext>
            </a:extLst>
          </p:cNvPr>
          <p:cNvSpPr>
            <a:spLocks noGrp="1"/>
          </p:cNvSpPr>
          <p:nvPr>
            <p:ph type="title"/>
          </p:nvPr>
        </p:nvSpPr>
        <p:spPr>
          <a:xfrm>
            <a:off x="838200" y="365126"/>
            <a:ext cx="10515600" cy="931412"/>
          </a:xfrm>
        </p:spPr>
        <p:txBody>
          <a:bodyPr/>
          <a:lstStyle/>
          <a:p>
            <a:r>
              <a:rPr lang="en-US"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CF8CB9A2-BE51-4766-BB5F-530D41F8042F}"/>
              </a:ext>
            </a:extLst>
          </p:cNvPr>
          <p:cNvSpPr>
            <a:spLocks noGrp="1"/>
          </p:cNvSpPr>
          <p:nvPr>
            <p:ph idx="1"/>
          </p:nvPr>
        </p:nvSpPr>
        <p:spPr>
          <a:xfrm>
            <a:off x="668740" y="1296538"/>
            <a:ext cx="10685060" cy="4880425"/>
          </a:xfrm>
        </p:spPr>
        <p:txBody>
          <a:bodyPr>
            <a:normAutofit/>
          </a:bodyPr>
          <a:lstStyle/>
          <a:p>
            <a:pPr>
              <a:lnSpc>
                <a:spcPct val="150000"/>
              </a:lnSpc>
            </a:pPr>
            <a:r>
              <a:rPr lang="en-US" sz="3200" dirty="0">
                <a:latin typeface="Times New Roman" panose="02020603050405020304" pitchFamily="18" charset="0"/>
                <a:cs typeface="Times New Roman" panose="02020603050405020304" pitchFamily="18" charset="0"/>
              </a:rPr>
              <a:t>Decreasing amount of water from LU and NDWI</a:t>
            </a:r>
          </a:p>
          <a:p>
            <a:pPr>
              <a:lnSpc>
                <a:spcPct val="150000"/>
              </a:lnSpc>
            </a:pPr>
            <a:r>
              <a:rPr lang="en-US" sz="3200" dirty="0">
                <a:latin typeface="Times New Roman" panose="02020603050405020304" pitchFamily="18" charset="0"/>
                <a:cs typeface="Times New Roman" panose="02020603050405020304" pitchFamily="18" charset="0"/>
              </a:rPr>
              <a:t>Increase in built area and agricultural land leading to higher sediment flow which may explain the reduction in NDWI</a:t>
            </a:r>
          </a:p>
          <a:p>
            <a:pPr>
              <a:lnSpc>
                <a:spcPct val="150000"/>
              </a:lnSpc>
            </a:pPr>
            <a:r>
              <a:rPr lang="en-US" sz="3200" dirty="0">
                <a:latin typeface="Times New Roman" panose="02020603050405020304" pitchFamily="18" charset="0"/>
                <a:cs typeface="Times New Roman" panose="02020603050405020304" pitchFamily="18" charset="0"/>
              </a:rPr>
              <a:t>Decreased width in rubber dam downstream</a:t>
            </a:r>
          </a:p>
          <a:p>
            <a:pPr>
              <a:lnSpc>
                <a:spcPct val="150000"/>
              </a:lnSpc>
            </a:pPr>
            <a:r>
              <a:rPr lang="en-US" sz="3200" dirty="0">
                <a:latin typeface="Times New Roman" panose="02020603050405020304" pitchFamily="18" charset="0"/>
                <a:cs typeface="Times New Roman" panose="02020603050405020304" pitchFamily="18" charset="0"/>
              </a:rPr>
              <a:t>Upstream vegetation cover decreased resulting in high sediment flow</a:t>
            </a:r>
          </a:p>
        </p:txBody>
      </p:sp>
    </p:spTree>
    <p:extLst>
      <p:ext uri="{BB962C8B-B14F-4D97-AF65-F5344CB8AC3E}">
        <p14:creationId xmlns:p14="http://schemas.microsoft.com/office/powerpoint/2010/main" val="23799744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15D21-2CC5-413E-B599-2E1BBC6044D2}"/>
              </a:ext>
            </a:extLst>
          </p:cNvPr>
          <p:cNvSpPr>
            <a:spLocks noGrp="1"/>
          </p:cNvSpPr>
          <p:nvPr>
            <p:ph type="title"/>
          </p:nvPr>
        </p:nvSpPr>
        <p:spPr>
          <a:xfrm>
            <a:off x="838199" y="133113"/>
            <a:ext cx="10384809" cy="672105"/>
          </a:xfrm>
        </p:spPr>
        <p:txBody>
          <a:bodyPr>
            <a:normAutofit/>
          </a:bodyPr>
          <a:lstStyle/>
          <a:p>
            <a:r>
              <a:rPr lang="en-US" sz="4000" b="1" dirty="0">
                <a:latin typeface="Times New Roman" panose="02020603050405020304" pitchFamily="18" charset="0"/>
                <a:cs typeface="Times New Roman" panose="02020603050405020304" pitchFamily="18" charset="0"/>
              </a:rPr>
              <a:t>Recommendations</a:t>
            </a:r>
          </a:p>
        </p:txBody>
      </p:sp>
      <p:sp>
        <p:nvSpPr>
          <p:cNvPr id="3" name="Content Placeholder 2">
            <a:extLst>
              <a:ext uri="{FF2B5EF4-FFF2-40B4-BE49-F238E27FC236}">
                <a16:creationId xmlns:a16="http://schemas.microsoft.com/office/drawing/2014/main" id="{8A249EAD-692E-4C50-87F9-5242BCFE827D}"/>
              </a:ext>
            </a:extLst>
          </p:cNvPr>
          <p:cNvSpPr>
            <a:spLocks noGrp="1"/>
          </p:cNvSpPr>
          <p:nvPr>
            <p:ph idx="1"/>
          </p:nvPr>
        </p:nvSpPr>
        <p:spPr>
          <a:xfrm>
            <a:off x="723331" y="1241946"/>
            <a:ext cx="10630469" cy="4935017"/>
          </a:xfrm>
        </p:spPr>
        <p:txBody>
          <a:bodyPr/>
          <a:lstStyle/>
          <a:p>
            <a:pPr>
              <a:lnSpc>
                <a:spcPct val="250000"/>
              </a:lnSpc>
            </a:pPr>
            <a:r>
              <a:rPr lang="en-US" dirty="0">
                <a:latin typeface="Times New Roman" panose="02020603050405020304" pitchFamily="18" charset="0"/>
                <a:cs typeface="Times New Roman" panose="02020603050405020304" pitchFamily="18" charset="0"/>
              </a:rPr>
              <a:t>Plantation is crucial at Halda watershed</a:t>
            </a:r>
          </a:p>
          <a:p>
            <a:pPr>
              <a:lnSpc>
                <a:spcPct val="250000"/>
              </a:lnSpc>
            </a:pPr>
            <a:r>
              <a:rPr lang="en-US" dirty="0">
                <a:latin typeface="Times New Roman" panose="02020603050405020304" pitchFamily="18" charset="0"/>
                <a:cs typeface="Times New Roman" panose="02020603050405020304" pitchFamily="18" charset="0"/>
              </a:rPr>
              <a:t>Remove rubber dam from upstream</a:t>
            </a:r>
          </a:p>
          <a:p>
            <a:pPr>
              <a:lnSpc>
                <a:spcPct val="250000"/>
              </a:lnSpc>
            </a:pPr>
            <a:r>
              <a:rPr lang="en-US" dirty="0">
                <a:latin typeface="Times New Roman" panose="02020603050405020304" pitchFamily="18" charset="0"/>
                <a:cs typeface="Times New Roman" panose="02020603050405020304" pitchFamily="18" charset="0"/>
              </a:rPr>
              <a:t>Step should be taken at most vulnerable sites</a:t>
            </a:r>
          </a:p>
          <a:p>
            <a:pPr>
              <a:lnSpc>
                <a:spcPct val="250000"/>
              </a:lnSpc>
            </a:pPr>
            <a:endParaRPr lang="en-US" dirty="0">
              <a:latin typeface="Times New Roman" panose="02020603050405020304" pitchFamily="18" charset="0"/>
              <a:cs typeface="Times New Roman" panose="02020603050405020304" pitchFamily="18" charset="0"/>
            </a:endParaRPr>
          </a:p>
          <a:p>
            <a:pPr>
              <a:lnSpc>
                <a:spcPct val="250000"/>
              </a:lnSpc>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2138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93ABF-745A-4934-9AA7-1DF46D526B17}"/>
              </a:ext>
            </a:extLst>
          </p:cNvPr>
          <p:cNvSpPr>
            <a:spLocks noGrp="1"/>
          </p:cNvSpPr>
          <p:nvPr>
            <p:ph type="title"/>
          </p:nvPr>
        </p:nvSpPr>
        <p:spPr>
          <a:xfrm>
            <a:off x="910419" y="681037"/>
            <a:ext cx="10371161" cy="713048"/>
          </a:xfrm>
        </p:spPr>
        <p:txBody>
          <a:bodyPr>
            <a:normAutofit/>
          </a:bodyPr>
          <a:lstStyle/>
          <a:p>
            <a:r>
              <a:rPr lang="en-US" sz="4000" b="1" dirty="0">
                <a:latin typeface="Times New Roman" panose="02020603050405020304" pitchFamily="18" charset="0"/>
                <a:cs typeface="Times New Roman" panose="02020603050405020304" pitchFamily="18" charset="0"/>
              </a:rPr>
              <a:t>Limitations of the study</a:t>
            </a:r>
          </a:p>
        </p:txBody>
      </p:sp>
      <p:sp>
        <p:nvSpPr>
          <p:cNvPr id="3" name="Content Placeholder 2">
            <a:extLst>
              <a:ext uri="{FF2B5EF4-FFF2-40B4-BE49-F238E27FC236}">
                <a16:creationId xmlns:a16="http://schemas.microsoft.com/office/drawing/2014/main" id="{670CE524-EC51-487C-8450-1E575DD53C9A}"/>
              </a:ext>
            </a:extLst>
          </p:cNvPr>
          <p:cNvSpPr>
            <a:spLocks noGrp="1"/>
          </p:cNvSpPr>
          <p:nvPr>
            <p:ph idx="1"/>
          </p:nvPr>
        </p:nvSpPr>
        <p:spPr>
          <a:xfrm>
            <a:off x="1173707" y="2333767"/>
            <a:ext cx="10180092" cy="3843196"/>
          </a:xfrm>
        </p:spPr>
        <p:txBody>
          <a:bodyPr>
            <a:normAutofit/>
          </a:bodyPr>
          <a:lstStyle/>
          <a:p>
            <a:pPr>
              <a:lnSpc>
                <a:spcPct val="200000"/>
              </a:lnSpc>
            </a:pPr>
            <a:r>
              <a:rPr lang="en-US" dirty="0">
                <a:latin typeface="Times New Roman" panose="02020603050405020304" pitchFamily="18" charset="0"/>
                <a:cs typeface="Times New Roman" panose="02020603050405020304" pitchFamily="18" charset="0"/>
              </a:rPr>
              <a:t>No data at some places</a:t>
            </a:r>
          </a:p>
          <a:p>
            <a:pPr>
              <a:lnSpc>
                <a:spcPct val="200000"/>
              </a:lnSpc>
            </a:pPr>
            <a:r>
              <a:rPr lang="en-US" dirty="0">
                <a:latin typeface="Times New Roman" panose="02020603050405020304" pitchFamily="18" charset="0"/>
                <a:cs typeface="Times New Roman" panose="02020603050405020304" pitchFamily="18" charset="0"/>
              </a:rPr>
              <a:t>Low quality satellite imagery</a:t>
            </a:r>
          </a:p>
          <a:p>
            <a:pPr>
              <a:lnSpc>
                <a:spcPct val="200000"/>
              </a:lnSpc>
            </a:pPr>
            <a:r>
              <a:rPr lang="en-US" dirty="0">
                <a:latin typeface="Times New Roman" panose="02020603050405020304" pitchFamily="18" charset="0"/>
                <a:cs typeface="Times New Roman" panose="02020603050405020304" pitchFamily="18" charset="0"/>
              </a:rPr>
              <a:t>Data gaps due to cloud cover and atmospheric events</a:t>
            </a:r>
          </a:p>
          <a:p>
            <a:pPr>
              <a:lnSpc>
                <a:spcPct val="200000"/>
              </a:lnSpc>
            </a:pPr>
            <a:r>
              <a:rPr lang="en-US" dirty="0">
                <a:latin typeface="Times New Roman" panose="02020603050405020304" pitchFamily="18" charset="0"/>
                <a:cs typeface="Times New Roman" panose="02020603050405020304" pitchFamily="18" charset="0"/>
              </a:rPr>
              <a:t>Time constraints</a:t>
            </a:r>
          </a:p>
        </p:txBody>
      </p:sp>
    </p:spTree>
    <p:extLst>
      <p:ext uri="{BB962C8B-B14F-4D97-AF65-F5344CB8AC3E}">
        <p14:creationId xmlns:p14="http://schemas.microsoft.com/office/powerpoint/2010/main" val="3450183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3FCEB6F-D784-4768-A0E9-CE322C8CA3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529819"/>
          </a:xfrm>
          <a:prstGeom prst="rect">
            <a:avLst/>
          </a:prstGeom>
        </p:spPr>
      </p:pic>
    </p:spTree>
    <p:extLst>
      <p:ext uri="{BB962C8B-B14F-4D97-AF65-F5344CB8AC3E}">
        <p14:creationId xmlns:p14="http://schemas.microsoft.com/office/powerpoint/2010/main" val="3654843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5D208-F5CB-49A2-AD6E-BACDD5B4FB85}"/>
              </a:ext>
            </a:extLst>
          </p:cNvPr>
          <p:cNvSpPr>
            <a:spLocks noGrp="1"/>
          </p:cNvSpPr>
          <p:nvPr>
            <p:ph type="title"/>
          </p:nvPr>
        </p:nvSpPr>
        <p:spPr>
          <a:xfrm>
            <a:off x="838200" y="365125"/>
            <a:ext cx="10515600" cy="1231663"/>
          </a:xfrm>
        </p:spPr>
        <p:txBody>
          <a:bodyPr/>
          <a:lstStyle/>
          <a:p>
            <a:r>
              <a:rPr lang="en-US" b="1" dirty="0">
                <a:latin typeface="Times New Roman" panose="02020603050405020304" pitchFamily="18" charset="0"/>
                <a:cs typeface="Times New Roman" panose="02020603050405020304" pitchFamily="18" charset="0"/>
              </a:rPr>
              <a:t>Rationale </a:t>
            </a:r>
          </a:p>
        </p:txBody>
      </p:sp>
      <p:sp>
        <p:nvSpPr>
          <p:cNvPr id="3" name="Content Placeholder 2">
            <a:extLst>
              <a:ext uri="{FF2B5EF4-FFF2-40B4-BE49-F238E27FC236}">
                <a16:creationId xmlns:a16="http://schemas.microsoft.com/office/drawing/2014/main" id="{AD6B0F0B-213E-4DB0-8670-4C8A9197773A}"/>
              </a:ext>
            </a:extLst>
          </p:cNvPr>
          <p:cNvSpPr>
            <a:spLocks noGrp="1"/>
          </p:cNvSpPr>
          <p:nvPr>
            <p:ph idx="1"/>
          </p:nvPr>
        </p:nvSpPr>
        <p:spPr/>
        <p:txBody>
          <a:bodyPr/>
          <a:lstStyle/>
          <a:p>
            <a:pPr>
              <a:lnSpc>
                <a:spcPct val="150000"/>
              </a:lnSpc>
            </a:pPr>
            <a:r>
              <a:rPr lang="en-US" dirty="0">
                <a:latin typeface="Times New Roman" panose="02020603050405020304" pitchFamily="18" charset="0"/>
                <a:cs typeface="Times New Roman" panose="02020603050405020304" pitchFamily="18" charset="0"/>
              </a:rPr>
              <a:t>Halda – a dynamic river, continuously shifting its course </a:t>
            </a:r>
          </a:p>
          <a:p>
            <a:pPr>
              <a:lnSpc>
                <a:spcPct val="150000"/>
              </a:lnSpc>
            </a:pPr>
            <a:r>
              <a:rPr lang="en-US" dirty="0">
                <a:latin typeface="Times New Roman" panose="02020603050405020304" pitchFamily="18" charset="0"/>
                <a:cs typeface="Times New Roman" panose="02020603050405020304" pitchFamily="18" charset="0"/>
              </a:rPr>
              <a:t>Erosion and accretion over Halda </a:t>
            </a:r>
          </a:p>
          <a:p>
            <a:pPr>
              <a:lnSpc>
                <a:spcPct val="150000"/>
              </a:lnSpc>
            </a:pPr>
            <a:r>
              <a:rPr lang="en-US" dirty="0">
                <a:latin typeface="Times New Roman" panose="02020603050405020304" pitchFamily="18" charset="0"/>
                <a:cs typeface="Times New Roman" panose="02020603050405020304" pitchFamily="18" charset="0"/>
              </a:rPr>
              <a:t>Measuring Erosion and accretion is challenging</a:t>
            </a:r>
          </a:p>
          <a:p>
            <a:pPr>
              <a:lnSpc>
                <a:spcPct val="150000"/>
              </a:lnSpc>
            </a:pPr>
            <a:r>
              <a:rPr lang="en-US" dirty="0">
                <a:latin typeface="Times New Roman" panose="02020603050405020304" pitchFamily="18" charset="0"/>
                <a:cs typeface="Times New Roman" panose="02020603050405020304" pitchFamily="18" charset="0"/>
              </a:rPr>
              <a:t>Global Surface Water database </a:t>
            </a:r>
          </a:p>
          <a:p>
            <a:pPr>
              <a:lnSpc>
                <a:spcPct val="150000"/>
              </a:lnSpc>
            </a:pPr>
            <a:r>
              <a:rPr lang="en-US" dirty="0">
                <a:latin typeface="Times New Roman" panose="02020603050405020304" pitchFamily="18" charset="0"/>
                <a:cs typeface="Times New Roman" panose="02020603050405020304" pitchFamily="18" charset="0"/>
              </a:rPr>
              <a:t>This study aims to measure erosion and accretion from GSW database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49462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9D28A-2B33-4822-BBC7-C8C04535E9D9}"/>
              </a:ext>
            </a:extLst>
          </p:cNvPr>
          <p:cNvSpPr>
            <a:spLocks noGrp="1"/>
          </p:cNvSpPr>
          <p:nvPr>
            <p:ph type="title"/>
          </p:nvPr>
        </p:nvSpPr>
        <p:spPr>
          <a:xfrm>
            <a:off x="749773" y="133114"/>
            <a:ext cx="10515600" cy="658457"/>
          </a:xfrm>
        </p:spPr>
        <p:txBody>
          <a:bodyPr>
            <a:normAutofit/>
          </a:bodyPr>
          <a:lstStyle/>
          <a:p>
            <a:r>
              <a:rPr lang="en-US" sz="4000" b="1" dirty="0">
                <a:latin typeface="Times New Roman" panose="02020603050405020304" pitchFamily="18" charset="0"/>
                <a:cs typeface="Times New Roman" panose="02020603050405020304" pitchFamily="18" charset="0"/>
              </a:rPr>
              <a:t>Study Area</a:t>
            </a:r>
          </a:p>
        </p:txBody>
      </p:sp>
      <p:pic>
        <p:nvPicPr>
          <p:cNvPr id="4" name="Content Placeholder 3">
            <a:extLst>
              <a:ext uri="{FF2B5EF4-FFF2-40B4-BE49-F238E27FC236}">
                <a16:creationId xmlns:a16="http://schemas.microsoft.com/office/drawing/2014/main" id="{D8958091-28B5-42A8-B2BA-AD555B71821B}"/>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2265528" y="726239"/>
            <a:ext cx="7238431" cy="5405522"/>
          </a:xfrm>
          <a:prstGeom prst="rect">
            <a:avLst/>
          </a:prstGeom>
        </p:spPr>
      </p:pic>
      <p:sp>
        <p:nvSpPr>
          <p:cNvPr id="5" name="Arrow: Right 4">
            <a:extLst>
              <a:ext uri="{FF2B5EF4-FFF2-40B4-BE49-F238E27FC236}">
                <a16:creationId xmlns:a16="http://schemas.microsoft.com/office/drawing/2014/main" id="{85DB3DF0-03B0-4D5B-A438-D44FBFA76E18}"/>
              </a:ext>
            </a:extLst>
          </p:cNvPr>
          <p:cNvSpPr/>
          <p:nvPr/>
        </p:nvSpPr>
        <p:spPr>
          <a:xfrm>
            <a:off x="5049672" y="4203510"/>
            <a:ext cx="1310185" cy="259308"/>
          </a:xfrm>
          <a:prstGeom prst="right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292909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F1D57-B21C-4894-8093-91B5482AA671}"/>
              </a:ext>
            </a:extLst>
          </p:cNvPr>
          <p:cNvSpPr>
            <a:spLocks noGrp="1"/>
          </p:cNvSpPr>
          <p:nvPr>
            <p:ph type="title"/>
          </p:nvPr>
        </p:nvSpPr>
        <p:spPr>
          <a:xfrm>
            <a:off x="545910" y="160409"/>
            <a:ext cx="10661745" cy="958708"/>
          </a:xfrm>
        </p:spPr>
        <p:txBody>
          <a:bodyPr/>
          <a:lstStyle/>
          <a:p>
            <a:r>
              <a:rPr lang="en-US" b="1" dirty="0">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6BF6E466-F604-46E7-81E1-91ED3275851F}"/>
              </a:ext>
            </a:extLst>
          </p:cNvPr>
          <p:cNvSpPr>
            <a:spLocks noGrp="1"/>
          </p:cNvSpPr>
          <p:nvPr>
            <p:ph idx="1"/>
          </p:nvPr>
        </p:nvSpPr>
        <p:spPr>
          <a:xfrm>
            <a:off x="545910" y="1825625"/>
            <a:ext cx="10807890" cy="5032375"/>
          </a:xfrm>
        </p:spPr>
        <p:txBody>
          <a:bodyPr/>
          <a:lstStyle/>
          <a:p>
            <a:pPr lvl="0">
              <a:lnSpc>
                <a:spcPct val="150000"/>
              </a:lnSpc>
            </a:pPr>
            <a:r>
              <a:rPr lang="en-US" dirty="0">
                <a:latin typeface="Times New Roman" panose="02020603050405020304" pitchFamily="18" charset="0"/>
                <a:cs typeface="Times New Roman" panose="02020603050405020304" pitchFamily="18" charset="0"/>
              </a:rPr>
              <a:t>Estimation of river bank erosion and accretion by quantifying river surface water transition between 1984 and 2015.</a:t>
            </a:r>
          </a:p>
          <a:p>
            <a:pPr lvl="0">
              <a:lnSpc>
                <a:spcPct val="150000"/>
              </a:lnSpc>
            </a:pPr>
            <a:r>
              <a:rPr lang="en-US" dirty="0">
                <a:latin typeface="Times New Roman" panose="02020603050405020304" pitchFamily="18" charset="0"/>
                <a:cs typeface="Times New Roman" panose="02020603050405020304" pitchFamily="18" charset="0"/>
              </a:rPr>
              <a:t>Mapping river course changes of Halda river over 2001 – 2018 to capture the recent trend of river.</a:t>
            </a:r>
          </a:p>
          <a:p>
            <a:pPr>
              <a:lnSpc>
                <a:spcPct val="150000"/>
              </a:lnSpc>
            </a:pPr>
            <a:r>
              <a:rPr lang="en-US" dirty="0">
                <a:latin typeface="Times New Roman" panose="02020603050405020304" pitchFamily="18" charset="0"/>
                <a:cs typeface="Times New Roman" panose="02020603050405020304" pitchFamily="18" charset="0"/>
              </a:rPr>
              <a:t>Land use and land cover classification along with NDWI based surface water classification to count the water covered area of starting and ending year  and contextualize it to the river course changes</a:t>
            </a:r>
            <a:r>
              <a:rPr lang="en-US" dirty="0">
                <a:effectLst/>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p>
          <a:p>
            <a:endParaRPr lang="en-US" dirty="0"/>
          </a:p>
        </p:txBody>
      </p:sp>
    </p:spTree>
    <p:extLst>
      <p:ext uri="{BB962C8B-B14F-4D97-AF65-F5344CB8AC3E}">
        <p14:creationId xmlns:p14="http://schemas.microsoft.com/office/powerpoint/2010/main" val="2606171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2EA1D-FC21-416E-8AE3-18040A533B5C}"/>
              </a:ext>
            </a:extLst>
          </p:cNvPr>
          <p:cNvSpPr>
            <a:spLocks noGrp="1"/>
          </p:cNvSpPr>
          <p:nvPr>
            <p:ph type="title"/>
          </p:nvPr>
        </p:nvSpPr>
        <p:spPr>
          <a:xfrm>
            <a:off x="464024" y="333566"/>
            <a:ext cx="10657764" cy="498947"/>
          </a:xfrm>
        </p:spPr>
        <p:txBody>
          <a:bodyPr>
            <a:normAutofit fontScale="90000"/>
          </a:bodyPr>
          <a:lstStyle/>
          <a:p>
            <a:r>
              <a:rPr lang="en-US" sz="4000" b="1" dirty="0">
                <a:latin typeface="Times New Roman" panose="02020603050405020304" pitchFamily="18" charset="0"/>
                <a:cs typeface="Times New Roman" panose="02020603050405020304" pitchFamily="18" charset="0"/>
              </a:rPr>
              <a:t>Methodology</a:t>
            </a:r>
          </a:p>
        </p:txBody>
      </p:sp>
      <p:pic>
        <p:nvPicPr>
          <p:cNvPr id="5" name="Content Placeholder 4">
            <a:extLst>
              <a:ext uri="{FF2B5EF4-FFF2-40B4-BE49-F238E27FC236}">
                <a16:creationId xmlns:a16="http://schemas.microsoft.com/office/drawing/2014/main" id="{1896B121-49E8-422C-8CED-5E63FDEDD2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6492" y="1287382"/>
            <a:ext cx="11052827" cy="4773196"/>
          </a:xfrm>
        </p:spPr>
      </p:pic>
      <p:sp>
        <p:nvSpPr>
          <p:cNvPr id="3" name="TextBox 2">
            <a:extLst>
              <a:ext uri="{FF2B5EF4-FFF2-40B4-BE49-F238E27FC236}">
                <a16:creationId xmlns:a16="http://schemas.microsoft.com/office/drawing/2014/main" id="{D3527A38-F00A-45CF-B616-560404482169}"/>
              </a:ext>
            </a:extLst>
          </p:cNvPr>
          <p:cNvSpPr txBox="1"/>
          <p:nvPr/>
        </p:nvSpPr>
        <p:spPr>
          <a:xfrm>
            <a:off x="2333768" y="6324379"/>
            <a:ext cx="6519080"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JRC Database (</a:t>
            </a:r>
            <a:r>
              <a:rPr lang="en-US" sz="2000" dirty="0">
                <a:latin typeface="Times New Roman" panose="02020603050405020304" pitchFamily="18" charset="0"/>
                <a:cs typeface="Times New Roman" panose="02020603050405020304" pitchFamily="18" charset="0"/>
              </a:rPr>
              <a:t>https://global-surface-water.appspot.com</a:t>
            </a:r>
            <a:r>
              <a:rPr lang="en-US" sz="2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204786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5D473-4793-447C-A914-8AA8BC51F231}"/>
              </a:ext>
            </a:extLst>
          </p:cNvPr>
          <p:cNvSpPr>
            <a:spLocks noGrp="1"/>
          </p:cNvSpPr>
          <p:nvPr>
            <p:ph type="title"/>
          </p:nvPr>
        </p:nvSpPr>
        <p:spPr>
          <a:xfrm>
            <a:off x="0" y="0"/>
            <a:ext cx="10515600" cy="631162"/>
          </a:xfrm>
        </p:spPr>
        <p:txBody>
          <a:bodyPr>
            <a:normAutofit fontScale="90000"/>
          </a:bodyPr>
          <a:lstStyle/>
          <a:p>
            <a:r>
              <a:rPr lang="en-US" sz="4000" b="1" dirty="0">
                <a:latin typeface="Times New Roman" panose="02020603050405020304" pitchFamily="18" charset="0"/>
                <a:cs typeface="Times New Roman" panose="02020603050405020304" pitchFamily="18" charset="0"/>
              </a:rPr>
              <a:t>Water transition class</a:t>
            </a:r>
          </a:p>
        </p:txBody>
      </p:sp>
      <p:pic>
        <p:nvPicPr>
          <p:cNvPr id="6" name="Content Placeholder 5">
            <a:extLst>
              <a:ext uri="{FF2B5EF4-FFF2-40B4-BE49-F238E27FC236}">
                <a16:creationId xmlns:a16="http://schemas.microsoft.com/office/drawing/2014/main" id="{0971FC2E-CCDD-41D2-8F03-D6FC8828AA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858458"/>
            <a:ext cx="12191999" cy="5731028"/>
          </a:xfrm>
        </p:spPr>
      </p:pic>
      <p:sp>
        <p:nvSpPr>
          <p:cNvPr id="4" name="TextBox 3">
            <a:extLst>
              <a:ext uri="{FF2B5EF4-FFF2-40B4-BE49-F238E27FC236}">
                <a16:creationId xmlns:a16="http://schemas.microsoft.com/office/drawing/2014/main" id="{E59AE35D-D3C3-4916-916E-EC4B6E55BD79}"/>
              </a:ext>
            </a:extLst>
          </p:cNvPr>
          <p:cNvSpPr txBox="1"/>
          <p:nvPr/>
        </p:nvSpPr>
        <p:spPr>
          <a:xfrm>
            <a:off x="6458857" y="6589486"/>
            <a:ext cx="5515429" cy="369332"/>
          </a:xfrm>
          <a:prstGeom prst="rect">
            <a:avLst/>
          </a:prstGeom>
          <a:noFill/>
        </p:spPr>
        <p:txBody>
          <a:bodyPr wrap="square" rtlCol="0">
            <a:spAutoFit/>
          </a:bodyPr>
          <a:lstStyle/>
          <a:p>
            <a:r>
              <a:rPr lang="en-US" b="1" dirty="0">
                <a:hlinkClick r:id="rId3">
                  <a:extLst>
                    <a:ext uri="{A12FA001-AC4F-418D-AE19-62706E023703}">
                      <ahyp:hlinkClr xmlns:ahyp="http://schemas.microsoft.com/office/drawing/2018/hyperlinkcolor" val="tx"/>
                    </a:ext>
                  </a:extLst>
                </a:hlinkClick>
              </a:rPr>
              <a:t>Source: https://global-surface-water.appspot.com/map</a:t>
            </a:r>
            <a:endParaRPr lang="en-US" b="1" dirty="0"/>
          </a:p>
        </p:txBody>
      </p:sp>
    </p:spTree>
    <p:extLst>
      <p:ext uri="{BB962C8B-B14F-4D97-AF65-F5344CB8AC3E}">
        <p14:creationId xmlns:p14="http://schemas.microsoft.com/office/powerpoint/2010/main" val="11092361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640EC-8E28-47C1-B647-6CAE025BA2EB}"/>
              </a:ext>
            </a:extLst>
          </p:cNvPr>
          <p:cNvSpPr>
            <a:spLocks noGrp="1"/>
          </p:cNvSpPr>
          <p:nvPr>
            <p:ph type="title"/>
          </p:nvPr>
        </p:nvSpPr>
        <p:spPr>
          <a:xfrm>
            <a:off x="838200" y="365126"/>
            <a:ext cx="10515600" cy="965556"/>
          </a:xfrm>
        </p:spPr>
        <p:txBody>
          <a:bodyPr>
            <a:normAutofit/>
          </a:bodyPr>
          <a:lstStyle/>
          <a:p>
            <a:r>
              <a:rPr lang="en-US" sz="4000" b="1" dirty="0">
                <a:latin typeface="Times New Roman" panose="02020603050405020304" pitchFamily="18" charset="0"/>
                <a:cs typeface="Times New Roman" panose="02020603050405020304" pitchFamily="18" charset="0"/>
              </a:rPr>
              <a:t>Methodology</a:t>
            </a:r>
          </a:p>
        </p:txBody>
      </p:sp>
      <p:sp>
        <p:nvSpPr>
          <p:cNvPr id="3" name="TextBox 2">
            <a:extLst>
              <a:ext uri="{FF2B5EF4-FFF2-40B4-BE49-F238E27FC236}">
                <a16:creationId xmlns:a16="http://schemas.microsoft.com/office/drawing/2014/main" id="{908F015B-5D95-4F89-ABB8-2E7021BFCC3D}"/>
              </a:ext>
            </a:extLst>
          </p:cNvPr>
          <p:cNvSpPr txBox="1"/>
          <p:nvPr/>
        </p:nvSpPr>
        <p:spPr>
          <a:xfrm>
            <a:off x="3575713" y="5711653"/>
            <a:ext cx="447646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Surface water mapping in Earth Engine</a:t>
            </a:r>
          </a:p>
        </p:txBody>
      </p:sp>
      <p:sp>
        <p:nvSpPr>
          <p:cNvPr id="5" name="Content Placeholder 4">
            <a:extLst>
              <a:ext uri="{FF2B5EF4-FFF2-40B4-BE49-F238E27FC236}">
                <a16:creationId xmlns:a16="http://schemas.microsoft.com/office/drawing/2014/main" id="{965980AE-F95A-4618-BABA-92346A9F78A5}"/>
              </a:ext>
            </a:extLst>
          </p:cNvPr>
          <p:cNvSpPr>
            <a:spLocks noGrp="1"/>
          </p:cNvSpPr>
          <p:nvPr>
            <p:ph idx="1"/>
          </p:nvPr>
        </p:nvSpPr>
        <p:spPr/>
        <p:txBody>
          <a:bodyPr/>
          <a:lstStyle/>
          <a:p>
            <a:endParaRPr lang="en-US" dirty="0"/>
          </a:p>
        </p:txBody>
      </p:sp>
      <p:sp>
        <p:nvSpPr>
          <p:cNvPr id="6" name="Rectangle 5">
            <a:extLst>
              <a:ext uri="{FF2B5EF4-FFF2-40B4-BE49-F238E27FC236}">
                <a16:creationId xmlns:a16="http://schemas.microsoft.com/office/drawing/2014/main" id="{E6BAEA03-9DF7-45C4-BDBA-5F982B1DE6B0}"/>
              </a:ext>
            </a:extLst>
          </p:cNvPr>
          <p:cNvSpPr/>
          <p:nvPr/>
        </p:nvSpPr>
        <p:spPr>
          <a:xfrm>
            <a:off x="900752" y="1832425"/>
            <a:ext cx="2511189" cy="120100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Open GEE code editor</a:t>
            </a:r>
          </a:p>
        </p:txBody>
      </p:sp>
      <p:sp>
        <p:nvSpPr>
          <p:cNvPr id="7" name="Rectangle 6">
            <a:extLst>
              <a:ext uri="{FF2B5EF4-FFF2-40B4-BE49-F238E27FC236}">
                <a16:creationId xmlns:a16="http://schemas.microsoft.com/office/drawing/2014/main" id="{4F1D786B-A1FD-4E01-9FFF-AD83E1A66ACC}"/>
              </a:ext>
            </a:extLst>
          </p:cNvPr>
          <p:cNvSpPr/>
          <p:nvPr/>
        </p:nvSpPr>
        <p:spPr>
          <a:xfrm>
            <a:off x="4032912" y="1825625"/>
            <a:ext cx="2511188" cy="120100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Add map layer</a:t>
            </a:r>
          </a:p>
          <a:p>
            <a:pPr algn="ctr"/>
            <a:r>
              <a:rPr lang="en-US" dirty="0">
                <a:solidFill>
                  <a:schemeClr val="tx1"/>
                </a:solidFill>
                <a:latin typeface="Times New Roman" panose="02020603050405020304" pitchFamily="18" charset="0"/>
                <a:cs typeface="Times New Roman" panose="02020603050405020304" pitchFamily="18" charset="0"/>
              </a:rPr>
              <a:t>(Visualize transition classes) </a:t>
            </a:r>
          </a:p>
        </p:txBody>
      </p:sp>
      <p:sp>
        <p:nvSpPr>
          <p:cNvPr id="8" name="Rectangle 7">
            <a:extLst>
              <a:ext uri="{FF2B5EF4-FFF2-40B4-BE49-F238E27FC236}">
                <a16:creationId xmlns:a16="http://schemas.microsoft.com/office/drawing/2014/main" id="{CEF67EE4-88DF-4590-9C1D-591921EBDCA2}"/>
              </a:ext>
            </a:extLst>
          </p:cNvPr>
          <p:cNvSpPr/>
          <p:nvPr/>
        </p:nvSpPr>
        <p:spPr>
          <a:xfrm>
            <a:off x="7165071" y="1832425"/>
            <a:ext cx="2511189" cy="120100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ea typeface="Calibri" panose="020F0502020204030204" pitchFamily="34" charset="0"/>
              </a:rPr>
              <a:t> </a:t>
            </a:r>
            <a:r>
              <a:rPr lang="en-US" dirty="0">
                <a:solidFill>
                  <a:schemeClr val="tx1"/>
                </a:solidFill>
                <a:latin typeface="Times New Roman" panose="02020603050405020304" pitchFamily="18" charset="0"/>
                <a:ea typeface="Calibri" panose="020F0502020204030204" pitchFamily="34" charset="0"/>
              </a:rPr>
              <a:t>Summarizing Area</a:t>
            </a:r>
          </a:p>
          <a:p>
            <a:pPr algn="ctr"/>
            <a:r>
              <a:rPr lang="en-US" dirty="0">
                <a:solidFill>
                  <a:schemeClr val="tx1"/>
                </a:solidFill>
                <a:latin typeface="Times New Roman" panose="02020603050405020304" pitchFamily="18" charset="0"/>
              </a:rPr>
              <a:t>(clip to region)</a:t>
            </a:r>
            <a:endParaRPr lang="en-US" dirty="0">
              <a:solidFill>
                <a:schemeClr val="tx1"/>
              </a:solidFill>
            </a:endParaRPr>
          </a:p>
        </p:txBody>
      </p:sp>
      <p:sp>
        <p:nvSpPr>
          <p:cNvPr id="9" name="Rectangle 8">
            <a:extLst>
              <a:ext uri="{FF2B5EF4-FFF2-40B4-BE49-F238E27FC236}">
                <a16:creationId xmlns:a16="http://schemas.microsoft.com/office/drawing/2014/main" id="{9B1A9E0B-E2A6-4B6A-939F-2B63D403D726}"/>
              </a:ext>
            </a:extLst>
          </p:cNvPr>
          <p:cNvSpPr/>
          <p:nvPr/>
        </p:nvSpPr>
        <p:spPr>
          <a:xfrm>
            <a:off x="7165072" y="3562066"/>
            <a:ext cx="2606725" cy="128288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Create summary chart</a:t>
            </a:r>
          </a:p>
          <a:p>
            <a:pPr algn="ctr"/>
            <a:r>
              <a:rPr lang="en-US" dirty="0">
                <a:solidFill>
                  <a:schemeClr val="tx1"/>
                </a:solidFill>
                <a:latin typeface="Times New Roman" panose="02020603050405020304" pitchFamily="18" charset="0"/>
                <a:cs typeface="Times New Roman" panose="02020603050405020304" pitchFamily="18" charset="0"/>
              </a:rPr>
              <a:t>to calculate area</a:t>
            </a:r>
          </a:p>
        </p:txBody>
      </p:sp>
      <p:sp>
        <p:nvSpPr>
          <p:cNvPr id="10" name="Rectangle 9">
            <a:extLst>
              <a:ext uri="{FF2B5EF4-FFF2-40B4-BE49-F238E27FC236}">
                <a16:creationId xmlns:a16="http://schemas.microsoft.com/office/drawing/2014/main" id="{FE9E73CF-4E0C-4FE3-A5E2-00597FBBBCCC}"/>
              </a:ext>
            </a:extLst>
          </p:cNvPr>
          <p:cNvSpPr/>
          <p:nvPr/>
        </p:nvSpPr>
        <p:spPr>
          <a:xfrm>
            <a:off x="3825926" y="3562066"/>
            <a:ext cx="2402006" cy="128288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Download summary chart</a:t>
            </a:r>
          </a:p>
        </p:txBody>
      </p:sp>
      <p:sp>
        <p:nvSpPr>
          <p:cNvPr id="11" name="Arrow: Right 10">
            <a:extLst>
              <a:ext uri="{FF2B5EF4-FFF2-40B4-BE49-F238E27FC236}">
                <a16:creationId xmlns:a16="http://schemas.microsoft.com/office/drawing/2014/main" id="{565BB035-DBCA-4F8E-BAD9-C35464C08756}"/>
              </a:ext>
            </a:extLst>
          </p:cNvPr>
          <p:cNvSpPr/>
          <p:nvPr/>
        </p:nvSpPr>
        <p:spPr>
          <a:xfrm>
            <a:off x="3411941" y="2292824"/>
            <a:ext cx="620971" cy="24566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10972912-9FEF-41CF-ABFC-785D13C32FA2}"/>
              </a:ext>
            </a:extLst>
          </p:cNvPr>
          <p:cNvSpPr/>
          <p:nvPr/>
        </p:nvSpPr>
        <p:spPr>
          <a:xfrm>
            <a:off x="6544100" y="2292824"/>
            <a:ext cx="620971" cy="24566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Down 12">
            <a:extLst>
              <a:ext uri="{FF2B5EF4-FFF2-40B4-BE49-F238E27FC236}">
                <a16:creationId xmlns:a16="http://schemas.microsoft.com/office/drawing/2014/main" id="{92B52370-BA58-43FF-ACBD-11F6237A7C84}"/>
              </a:ext>
            </a:extLst>
          </p:cNvPr>
          <p:cNvSpPr/>
          <p:nvPr/>
        </p:nvSpPr>
        <p:spPr>
          <a:xfrm>
            <a:off x="8284191" y="3026628"/>
            <a:ext cx="245660" cy="535438"/>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Left 13">
            <a:extLst>
              <a:ext uri="{FF2B5EF4-FFF2-40B4-BE49-F238E27FC236}">
                <a16:creationId xmlns:a16="http://schemas.microsoft.com/office/drawing/2014/main" id="{EE26891F-F8DC-49ED-8D54-92BD5B2D0F0B}"/>
              </a:ext>
            </a:extLst>
          </p:cNvPr>
          <p:cNvSpPr/>
          <p:nvPr/>
        </p:nvSpPr>
        <p:spPr>
          <a:xfrm>
            <a:off x="6227932" y="3981971"/>
            <a:ext cx="909850" cy="245660"/>
          </a:xfrm>
          <a:prstGeom prst="lef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4577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E55DD-32BC-4D8D-BB60-5776ECBB5C74}"/>
              </a:ext>
            </a:extLst>
          </p:cNvPr>
          <p:cNvSpPr>
            <a:spLocks noGrp="1"/>
          </p:cNvSpPr>
          <p:nvPr>
            <p:ph type="title"/>
          </p:nvPr>
        </p:nvSpPr>
        <p:spPr>
          <a:xfrm>
            <a:off x="838200" y="365125"/>
            <a:ext cx="10515600" cy="999651"/>
          </a:xfrm>
        </p:spPr>
        <p:txBody>
          <a:bodyPr>
            <a:normAutofit/>
          </a:bodyPr>
          <a:lstStyle/>
          <a:p>
            <a:r>
              <a:rPr lang="en-US" sz="4000" b="1" dirty="0">
                <a:latin typeface="Times New Roman" panose="02020603050405020304" pitchFamily="18" charset="0"/>
                <a:cs typeface="Times New Roman" panose="02020603050405020304" pitchFamily="18" charset="0"/>
              </a:rPr>
              <a:t>Methodology</a:t>
            </a:r>
          </a:p>
        </p:txBody>
      </p:sp>
      <p:pic>
        <p:nvPicPr>
          <p:cNvPr id="4" name="Content Placeholder 3">
            <a:extLst>
              <a:ext uri="{FF2B5EF4-FFF2-40B4-BE49-F238E27FC236}">
                <a16:creationId xmlns:a16="http://schemas.microsoft.com/office/drawing/2014/main" id="{7E69FF7E-AB09-4835-9D45-BD53938802E0}"/>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3384643" y="340351"/>
            <a:ext cx="6387154" cy="5851431"/>
          </a:xfrm>
          <a:prstGeom prst="rect">
            <a:avLst/>
          </a:prstGeom>
        </p:spPr>
      </p:pic>
      <p:sp>
        <p:nvSpPr>
          <p:cNvPr id="3" name="TextBox 2">
            <a:extLst>
              <a:ext uri="{FF2B5EF4-FFF2-40B4-BE49-F238E27FC236}">
                <a16:creationId xmlns:a16="http://schemas.microsoft.com/office/drawing/2014/main" id="{269C0F0D-9C7E-45E3-8B17-CA3407B78790}"/>
              </a:ext>
            </a:extLst>
          </p:cNvPr>
          <p:cNvSpPr txBox="1"/>
          <p:nvPr/>
        </p:nvSpPr>
        <p:spPr>
          <a:xfrm>
            <a:off x="429903" y="5862613"/>
            <a:ext cx="5493226" cy="707886"/>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Land use classification in ArcMap 10.5 and ERDAS IMAGINE 2015</a:t>
            </a:r>
          </a:p>
        </p:txBody>
      </p:sp>
    </p:spTree>
    <p:extLst>
      <p:ext uri="{BB962C8B-B14F-4D97-AF65-F5344CB8AC3E}">
        <p14:creationId xmlns:p14="http://schemas.microsoft.com/office/powerpoint/2010/main" val="8417061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1184</TotalTime>
  <Words>799</Words>
  <Application>Microsoft Office PowerPoint</Application>
  <PresentationFormat>Widescreen</PresentationFormat>
  <Paragraphs>324</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Times New Roman</vt:lpstr>
      <vt:lpstr>Office Theme</vt:lpstr>
      <vt:lpstr>ASSESSMENT OF HALDA RIVER IN CONTEXT OF SURFACE WATER CHANGES AND LAND USE AND LAND COVER IN ITS BASIN BY GOOGLE EARTH ENGINE  </vt:lpstr>
      <vt:lpstr>Introduction</vt:lpstr>
      <vt:lpstr>Rationale </vt:lpstr>
      <vt:lpstr>Study Area</vt:lpstr>
      <vt:lpstr>Objectives</vt:lpstr>
      <vt:lpstr>Methodology</vt:lpstr>
      <vt:lpstr>Water transition class</vt:lpstr>
      <vt:lpstr>Methodology</vt:lpstr>
      <vt:lpstr>Methodology</vt:lpstr>
      <vt:lpstr>Methodology</vt:lpstr>
      <vt:lpstr>Result and Discussion</vt:lpstr>
      <vt:lpstr>LULC classification</vt:lpstr>
      <vt:lpstr>LULC change</vt:lpstr>
      <vt:lpstr>NDWI classification</vt:lpstr>
      <vt:lpstr>Area with transition classes</vt:lpstr>
      <vt:lpstr>Water Transition Change over Halda river</vt:lpstr>
      <vt:lpstr>River Course Change</vt:lpstr>
      <vt:lpstr>Change in river width</vt:lpstr>
      <vt:lpstr>Fluctuation of parameters</vt:lpstr>
      <vt:lpstr>Conclusion</vt:lpstr>
      <vt:lpstr>Recommendations</vt:lpstr>
      <vt:lpstr>Limitations of the study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Sourav</dc:creator>
  <cp:lastModifiedBy>Sourav</cp:lastModifiedBy>
  <cp:revision>44</cp:revision>
  <dcterms:created xsi:type="dcterms:W3CDTF">2019-03-08T11:59:35Z</dcterms:created>
  <dcterms:modified xsi:type="dcterms:W3CDTF">2020-08-30T13:27:16Z</dcterms:modified>
</cp:coreProperties>
</file>

<file path=docProps/thumbnail.jpeg>
</file>